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 id="2147483654" r:id="rId3"/>
    <p:sldMasterId id="2147483656" r:id="rId4"/>
    <p:sldMasterId id="2147483662" r:id="rId5"/>
    <p:sldMasterId id="2147483664" r:id="rId6"/>
    <p:sldMasterId id="2147483666" r:id="rId7"/>
    <p:sldMasterId id="2147483668" r:id="rId8"/>
    <p:sldMasterId id="2147483658" r:id="rId9"/>
    <p:sldMasterId id="2147483660" r:id="rId10"/>
  </p:sldMasterIdLst>
  <p:notesMasterIdLst>
    <p:notesMasterId r:id="rId25"/>
  </p:notesMasterIdLst>
  <p:sldIdLst>
    <p:sldId id="260" r:id="rId11"/>
    <p:sldId id="270" r:id="rId12"/>
    <p:sldId id="269" r:id="rId13"/>
    <p:sldId id="271" r:id="rId14"/>
    <p:sldId id="277" r:id="rId15"/>
    <p:sldId id="272" r:id="rId16"/>
    <p:sldId id="276" r:id="rId17"/>
    <p:sldId id="273" r:id="rId18"/>
    <p:sldId id="278" r:id="rId19"/>
    <p:sldId id="279" r:id="rId20"/>
    <p:sldId id="280" r:id="rId21"/>
    <p:sldId id="281" r:id="rId22"/>
    <p:sldId id="274" r:id="rId23"/>
    <p:sldId id="2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B05"/>
    <a:srgbClr val="00274C"/>
    <a:srgbClr val="002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08"/>
    <p:restoredTop sz="94694"/>
  </p:normalViewPr>
  <p:slideViewPr>
    <p:cSldViewPr snapToObjects="1">
      <p:cViewPr varScale="1">
        <p:scale>
          <a:sx n="117" d="100"/>
          <a:sy n="117" d="100"/>
        </p:scale>
        <p:origin x="12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06F41C-52B1-7142-AD35-3232297EF496}" type="datetimeFigureOut">
              <a:rPr lang="en-GB" smtClean="0"/>
              <a:t>29/01/2021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1F170-8D74-8D46-B895-82A77CE1A12C}" type="slidenum">
              <a:rPr lang="en-GB" smtClean="0"/>
              <a:t>‹#›</a:t>
            </a:fld>
            <a:endParaRPr lang="en-GB"/>
          </a:p>
        </p:txBody>
      </p:sp>
    </p:spTree>
    <p:extLst>
      <p:ext uri="{BB962C8B-B14F-4D97-AF65-F5344CB8AC3E}">
        <p14:creationId xmlns:p14="http://schemas.microsoft.com/office/powerpoint/2010/main" val="294653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A1F170-8D74-8D46-B895-82A77CE1A12C}" type="slidenum">
              <a:rPr lang="en-GB" smtClean="0"/>
              <a:t>3</a:t>
            </a:fld>
            <a:endParaRPr lang="en-GB"/>
          </a:p>
        </p:txBody>
      </p:sp>
    </p:spTree>
    <p:extLst>
      <p:ext uri="{BB962C8B-B14F-4D97-AF65-F5344CB8AC3E}">
        <p14:creationId xmlns:p14="http://schemas.microsoft.com/office/powerpoint/2010/main" val="3402927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239D1-55F5-B545-B3C1-D2779C975C94}"/>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i="0">
                <a:solidFill>
                  <a:schemeClr val="bg1"/>
                </a:solidFill>
                <a:latin typeface="Nunito Sans" pitchFamily="2" charset="77"/>
              </a:defRPr>
            </a:lvl1pPr>
          </a:lstStyle>
          <a:p>
            <a:r>
              <a:rPr lang="en-US" dirty="0"/>
              <a:t>Title Slide 2</a:t>
            </a:r>
          </a:p>
        </p:txBody>
      </p:sp>
      <p:sp>
        <p:nvSpPr>
          <p:cNvPr id="3" name="Subtitle 2">
            <a:extLst>
              <a:ext uri="{FF2B5EF4-FFF2-40B4-BE49-F238E27FC236}">
                <a16:creationId xmlns:a16="http://schemas.microsoft.com/office/drawing/2014/main" id="{DE83E85C-23C4-9D49-A616-F1EFF90A3B20}"/>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b="1" i="0">
                <a:solidFill>
                  <a:schemeClr val="bg1"/>
                </a:solidFill>
                <a:latin typeface="Nunito Sa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255427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06319C-FB51-7D4F-9010-D3E341FD93E5}"/>
              </a:ext>
            </a:extLst>
          </p:cNvPr>
          <p:cNvSpPr>
            <a:spLocks noGrp="1"/>
          </p:cNvSpPr>
          <p:nvPr>
            <p:ph type="ctrTitle" hasCustomPrompt="1"/>
          </p:nvPr>
        </p:nvSpPr>
        <p:spPr>
          <a:xfrm>
            <a:off x="914399" y="0"/>
            <a:ext cx="9010091" cy="692150"/>
          </a:xfrm>
          <a:prstGeom prst="rect">
            <a:avLst/>
          </a:prstGeom>
        </p:spPr>
        <p:txBody>
          <a:bodyPr anchor="b"/>
          <a:lstStyle>
            <a:lvl1pPr algn="l">
              <a:defRPr sz="4000" b="1" i="0">
                <a:solidFill>
                  <a:srgbClr val="00274C"/>
                </a:solidFill>
                <a:latin typeface="Nunito Sans SemiBold" pitchFamily="2" charset="77"/>
              </a:defRPr>
            </a:lvl1pPr>
          </a:lstStyle>
          <a:p>
            <a:r>
              <a:rPr lang="en-US" dirty="0"/>
              <a:t>Headline</a:t>
            </a:r>
          </a:p>
        </p:txBody>
      </p:sp>
      <p:sp>
        <p:nvSpPr>
          <p:cNvPr id="8" name="Subtitle 2">
            <a:extLst>
              <a:ext uri="{FF2B5EF4-FFF2-40B4-BE49-F238E27FC236}">
                <a16:creationId xmlns:a16="http://schemas.microsoft.com/office/drawing/2014/main" id="{BEB4F3FB-316E-BF42-B96D-CD437FB415AD}"/>
              </a:ext>
            </a:extLst>
          </p:cNvPr>
          <p:cNvSpPr>
            <a:spLocks noGrp="1"/>
          </p:cNvSpPr>
          <p:nvPr>
            <p:ph type="subTitle" idx="1" hasCustomPrompt="1"/>
          </p:nvPr>
        </p:nvSpPr>
        <p:spPr>
          <a:xfrm>
            <a:off x="914399" y="1160463"/>
            <a:ext cx="10515601" cy="4537075"/>
          </a:xfrm>
          <a:prstGeom prst="rect">
            <a:avLst/>
          </a:prstGeom>
        </p:spPr>
        <p:txBody>
          <a:bodyPr/>
          <a:lstStyle>
            <a:lvl1pPr marL="0" indent="0" algn="l">
              <a:buNone/>
              <a:defRPr sz="2400" b="0" i="0">
                <a:latin typeface="Nunito Sa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3C2B277D-F96E-B345-902E-21599F3EEC52}"/>
              </a:ext>
            </a:extLst>
          </p:cNvPr>
          <p:cNvSpPr>
            <a:spLocks noGrp="1"/>
          </p:cNvSpPr>
          <p:nvPr>
            <p:ph type="dt" sz="half" idx="10"/>
          </p:nvPr>
        </p:nvSpPr>
        <p:spPr>
          <a:xfrm>
            <a:off x="9693166" y="6474372"/>
            <a:ext cx="974834" cy="247103"/>
          </a:xfrm>
          <a:prstGeom prst="rect">
            <a:avLst/>
          </a:prstGeom>
        </p:spPr>
        <p:txBody>
          <a:bodyPr/>
          <a:lstStyle>
            <a:lvl1pPr algn="r">
              <a:defRPr sz="1200">
                <a:solidFill>
                  <a:srgbClr val="00274C"/>
                </a:solidFill>
              </a:defRPr>
            </a:lvl1pPr>
          </a:lstStyle>
          <a:p>
            <a:fld id="{C1E98028-C120-C94E-94C2-6A0D2C6AE1BF}" type="datetimeFigureOut">
              <a:rPr lang="en-US" smtClean="0"/>
              <a:pPr/>
              <a:t>1/29/21</a:t>
            </a:fld>
            <a:endParaRPr lang="en-US" dirty="0"/>
          </a:p>
        </p:txBody>
      </p:sp>
      <p:sp>
        <p:nvSpPr>
          <p:cNvPr id="10" name="Footer Placeholder 4">
            <a:extLst>
              <a:ext uri="{FF2B5EF4-FFF2-40B4-BE49-F238E27FC236}">
                <a16:creationId xmlns:a16="http://schemas.microsoft.com/office/drawing/2014/main" id="{E2F86664-394E-F64E-B476-E1615CC0DCA5}"/>
              </a:ext>
            </a:extLst>
          </p:cNvPr>
          <p:cNvSpPr>
            <a:spLocks noGrp="1"/>
          </p:cNvSpPr>
          <p:nvPr>
            <p:ph type="ftr" sz="quarter" idx="11"/>
          </p:nvPr>
        </p:nvSpPr>
        <p:spPr>
          <a:xfrm>
            <a:off x="1524000" y="6474372"/>
            <a:ext cx="7819697" cy="247103"/>
          </a:xfrm>
          <a:prstGeom prst="rect">
            <a:avLst/>
          </a:prstGeom>
        </p:spPr>
        <p:txBody>
          <a:bodyPr/>
          <a:lstStyle>
            <a:lvl1pPr>
              <a:defRPr sz="1200"/>
            </a:lvl1pPr>
          </a:lstStyle>
          <a:p>
            <a:endParaRPr lang="en-US" dirty="0"/>
          </a:p>
        </p:txBody>
      </p:sp>
      <p:sp>
        <p:nvSpPr>
          <p:cNvPr id="11" name="Slide Number Placeholder 5">
            <a:extLst>
              <a:ext uri="{FF2B5EF4-FFF2-40B4-BE49-F238E27FC236}">
                <a16:creationId xmlns:a16="http://schemas.microsoft.com/office/drawing/2014/main" id="{D9409317-4804-114E-BBC9-749ADE2AF62C}"/>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rgbClr val="00274C"/>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3500874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Slide 6">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06319C-FB51-7D4F-9010-D3E341FD93E5}"/>
              </a:ext>
            </a:extLst>
          </p:cNvPr>
          <p:cNvSpPr>
            <a:spLocks noGrp="1"/>
          </p:cNvSpPr>
          <p:nvPr>
            <p:ph type="ctrTitle" hasCustomPrompt="1"/>
          </p:nvPr>
        </p:nvSpPr>
        <p:spPr>
          <a:xfrm>
            <a:off x="914399" y="0"/>
            <a:ext cx="9010091" cy="692150"/>
          </a:xfrm>
          <a:prstGeom prst="rect">
            <a:avLst/>
          </a:prstGeom>
        </p:spPr>
        <p:txBody>
          <a:bodyPr anchor="b"/>
          <a:lstStyle>
            <a:lvl1pPr algn="l">
              <a:defRPr sz="4000" b="1" i="0">
                <a:solidFill>
                  <a:srgbClr val="00274C"/>
                </a:solidFill>
                <a:latin typeface="Nunito Sans SemiBold" pitchFamily="2" charset="77"/>
              </a:defRPr>
            </a:lvl1pPr>
          </a:lstStyle>
          <a:p>
            <a:r>
              <a:rPr lang="en-US" dirty="0"/>
              <a:t>Headline</a:t>
            </a:r>
          </a:p>
        </p:txBody>
      </p:sp>
      <p:sp>
        <p:nvSpPr>
          <p:cNvPr id="9" name="Date Placeholder 3">
            <a:extLst>
              <a:ext uri="{FF2B5EF4-FFF2-40B4-BE49-F238E27FC236}">
                <a16:creationId xmlns:a16="http://schemas.microsoft.com/office/drawing/2014/main" id="{3C2B277D-F96E-B345-902E-21599F3EEC52}"/>
              </a:ext>
            </a:extLst>
          </p:cNvPr>
          <p:cNvSpPr>
            <a:spLocks noGrp="1"/>
          </p:cNvSpPr>
          <p:nvPr>
            <p:ph type="dt" sz="half" idx="10"/>
          </p:nvPr>
        </p:nvSpPr>
        <p:spPr>
          <a:xfrm>
            <a:off x="9693166" y="6474372"/>
            <a:ext cx="974834" cy="247103"/>
          </a:xfrm>
          <a:prstGeom prst="rect">
            <a:avLst/>
          </a:prstGeom>
        </p:spPr>
        <p:txBody>
          <a:bodyPr/>
          <a:lstStyle>
            <a:lvl1pPr algn="r">
              <a:defRPr sz="1200">
                <a:solidFill>
                  <a:srgbClr val="00274C"/>
                </a:solidFill>
              </a:defRPr>
            </a:lvl1pPr>
          </a:lstStyle>
          <a:p>
            <a:fld id="{C1E98028-C120-C94E-94C2-6A0D2C6AE1BF}" type="datetimeFigureOut">
              <a:rPr lang="en-US" smtClean="0"/>
              <a:pPr/>
              <a:t>1/29/21</a:t>
            </a:fld>
            <a:endParaRPr lang="en-US" dirty="0"/>
          </a:p>
        </p:txBody>
      </p:sp>
      <p:sp>
        <p:nvSpPr>
          <p:cNvPr id="10" name="Footer Placeholder 4">
            <a:extLst>
              <a:ext uri="{FF2B5EF4-FFF2-40B4-BE49-F238E27FC236}">
                <a16:creationId xmlns:a16="http://schemas.microsoft.com/office/drawing/2014/main" id="{E2F86664-394E-F64E-B476-E1615CC0DCA5}"/>
              </a:ext>
            </a:extLst>
          </p:cNvPr>
          <p:cNvSpPr>
            <a:spLocks noGrp="1"/>
          </p:cNvSpPr>
          <p:nvPr>
            <p:ph type="ftr" sz="quarter" idx="11"/>
          </p:nvPr>
        </p:nvSpPr>
        <p:spPr>
          <a:xfrm>
            <a:off x="1524000" y="6474372"/>
            <a:ext cx="7819697" cy="247103"/>
          </a:xfrm>
          <a:prstGeom prst="rect">
            <a:avLst/>
          </a:prstGeom>
        </p:spPr>
        <p:txBody>
          <a:bodyPr/>
          <a:lstStyle>
            <a:lvl1pPr>
              <a:defRPr sz="1200"/>
            </a:lvl1pPr>
          </a:lstStyle>
          <a:p>
            <a:endParaRPr lang="en-US" dirty="0"/>
          </a:p>
        </p:txBody>
      </p:sp>
      <p:sp>
        <p:nvSpPr>
          <p:cNvPr id="11" name="Slide Number Placeholder 5">
            <a:extLst>
              <a:ext uri="{FF2B5EF4-FFF2-40B4-BE49-F238E27FC236}">
                <a16:creationId xmlns:a16="http://schemas.microsoft.com/office/drawing/2014/main" id="{D9409317-4804-114E-BBC9-749ADE2AF62C}"/>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rgbClr val="00274C"/>
                </a:solidFill>
              </a:defRPr>
            </a:lvl1pPr>
          </a:lstStyle>
          <a:p>
            <a:fld id="{B72E91CA-9B22-2844-8E94-2A762C5288E7}" type="slidenum">
              <a:rPr lang="en-US" smtClean="0"/>
              <a:pPr/>
              <a:t>‹#›</a:t>
            </a:fld>
            <a:endParaRPr lang="en-US" dirty="0"/>
          </a:p>
        </p:txBody>
      </p:sp>
      <p:sp>
        <p:nvSpPr>
          <p:cNvPr id="14" name="Text Placeholder 13">
            <a:extLst>
              <a:ext uri="{FF2B5EF4-FFF2-40B4-BE49-F238E27FC236}">
                <a16:creationId xmlns:a16="http://schemas.microsoft.com/office/drawing/2014/main" id="{C9AD6FE8-2A10-CD4E-B0EF-0D0FC71F2787}"/>
              </a:ext>
            </a:extLst>
          </p:cNvPr>
          <p:cNvSpPr>
            <a:spLocks noGrp="1"/>
          </p:cNvSpPr>
          <p:nvPr>
            <p:ph type="body" sz="quarter" idx="14"/>
          </p:nvPr>
        </p:nvSpPr>
        <p:spPr>
          <a:xfrm>
            <a:off x="914400" y="1160463"/>
            <a:ext cx="5029200" cy="5005387"/>
          </a:xfrm>
          <a:prstGeom prst="rect">
            <a:avLst/>
          </a:prstGeom>
        </p:spPr>
        <p:txBody>
          <a:bodyPr/>
          <a:lstStyle>
            <a:lvl1pPr>
              <a:defRPr b="0" i="0">
                <a:latin typeface="Nunito Sans Light" pitchFamily="2" charset="77"/>
              </a:defRPr>
            </a:lvl1pPr>
            <a:lvl2pPr>
              <a:defRPr b="0" i="0">
                <a:latin typeface="Nunito Sans Light" pitchFamily="2" charset="77"/>
              </a:defRPr>
            </a:lvl2pPr>
            <a:lvl3pPr>
              <a:defRPr b="0" i="0">
                <a:latin typeface="Nunito Sans Light" pitchFamily="2" charset="77"/>
              </a:defRPr>
            </a:lvl3pPr>
            <a:lvl4pPr>
              <a:defRPr b="0" i="0">
                <a:latin typeface="Nunito Sans Light" pitchFamily="2" charset="77"/>
              </a:defRPr>
            </a:lvl4pPr>
            <a:lvl5pPr>
              <a:defRPr b="0" i="0">
                <a:latin typeface="Nunito Sans Light" pitchFamily="2"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Text Placeholder 15">
            <a:extLst>
              <a:ext uri="{FF2B5EF4-FFF2-40B4-BE49-F238E27FC236}">
                <a16:creationId xmlns:a16="http://schemas.microsoft.com/office/drawing/2014/main" id="{A252E9EA-D90B-AF4C-911E-575EA7F2D4E3}"/>
              </a:ext>
            </a:extLst>
          </p:cNvPr>
          <p:cNvSpPr>
            <a:spLocks noGrp="1"/>
          </p:cNvSpPr>
          <p:nvPr>
            <p:ph type="body" sz="quarter" idx="15"/>
          </p:nvPr>
        </p:nvSpPr>
        <p:spPr>
          <a:xfrm>
            <a:off x="6400800" y="1160463"/>
            <a:ext cx="5029200" cy="5005387"/>
          </a:xfrm>
          <a:prstGeom prst="rect">
            <a:avLst/>
          </a:prstGeom>
        </p:spPr>
        <p:txBody>
          <a:bodyPr/>
          <a:lstStyle>
            <a:lvl1pPr>
              <a:defRPr b="0" i="0">
                <a:latin typeface="Nunito Sans Light" pitchFamily="2" charset="77"/>
              </a:defRPr>
            </a:lvl1pPr>
            <a:lvl2pPr>
              <a:defRPr b="0" i="0">
                <a:latin typeface="Nunito Sans Light" pitchFamily="2" charset="77"/>
              </a:defRPr>
            </a:lvl2pPr>
            <a:lvl3pPr>
              <a:defRPr b="0" i="0">
                <a:latin typeface="Nunito Sans Light" pitchFamily="2" charset="77"/>
              </a:defRPr>
            </a:lvl3pPr>
            <a:lvl4pPr>
              <a:defRPr b="0" i="0">
                <a:latin typeface="Nunito Sans Light" pitchFamily="2" charset="77"/>
              </a:defRPr>
            </a:lvl4pPr>
            <a:lvl5pPr>
              <a:defRPr b="0" i="0">
                <a:latin typeface="Nunito Sans Light" pitchFamily="2"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62753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ntent Slide 6">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06319C-FB51-7D4F-9010-D3E341FD93E5}"/>
              </a:ext>
            </a:extLst>
          </p:cNvPr>
          <p:cNvSpPr>
            <a:spLocks noGrp="1"/>
          </p:cNvSpPr>
          <p:nvPr>
            <p:ph type="ctrTitle" hasCustomPrompt="1"/>
          </p:nvPr>
        </p:nvSpPr>
        <p:spPr>
          <a:xfrm>
            <a:off x="914399" y="0"/>
            <a:ext cx="9010091" cy="692150"/>
          </a:xfrm>
          <a:prstGeom prst="rect">
            <a:avLst/>
          </a:prstGeom>
        </p:spPr>
        <p:txBody>
          <a:bodyPr anchor="b"/>
          <a:lstStyle>
            <a:lvl1pPr algn="l">
              <a:defRPr sz="4000" b="1" i="0">
                <a:solidFill>
                  <a:srgbClr val="00274C"/>
                </a:solidFill>
                <a:latin typeface="Nunito Sans SemiBold" pitchFamily="2" charset="77"/>
              </a:defRPr>
            </a:lvl1pPr>
          </a:lstStyle>
          <a:p>
            <a:r>
              <a:rPr lang="en-US" dirty="0"/>
              <a:t>Headline</a:t>
            </a:r>
          </a:p>
        </p:txBody>
      </p:sp>
      <p:sp>
        <p:nvSpPr>
          <p:cNvPr id="9" name="Date Placeholder 3">
            <a:extLst>
              <a:ext uri="{FF2B5EF4-FFF2-40B4-BE49-F238E27FC236}">
                <a16:creationId xmlns:a16="http://schemas.microsoft.com/office/drawing/2014/main" id="{3C2B277D-F96E-B345-902E-21599F3EEC52}"/>
              </a:ext>
            </a:extLst>
          </p:cNvPr>
          <p:cNvSpPr>
            <a:spLocks noGrp="1"/>
          </p:cNvSpPr>
          <p:nvPr>
            <p:ph type="dt" sz="half" idx="10"/>
          </p:nvPr>
        </p:nvSpPr>
        <p:spPr>
          <a:xfrm>
            <a:off x="9693166" y="6474372"/>
            <a:ext cx="974834" cy="247103"/>
          </a:xfrm>
          <a:prstGeom prst="rect">
            <a:avLst/>
          </a:prstGeom>
        </p:spPr>
        <p:txBody>
          <a:bodyPr/>
          <a:lstStyle>
            <a:lvl1pPr algn="r">
              <a:defRPr sz="1200">
                <a:solidFill>
                  <a:srgbClr val="00274C"/>
                </a:solidFill>
              </a:defRPr>
            </a:lvl1pPr>
          </a:lstStyle>
          <a:p>
            <a:fld id="{C1E98028-C120-C94E-94C2-6A0D2C6AE1BF}" type="datetimeFigureOut">
              <a:rPr lang="en-US" smtClean="0"/>
              <a:pPr/>
              <a:t>1/29/21</a:t>
            </a:fld>
            <a:endParaRPr lang="en-US" dirty="0"/>
          </a:p>
        </p:txBody>
      </p:sp>
      <p:sp>
        <p:nvSpPr>
          <p:cNvPr id="10" name="Footer Placeholder 4">
            <a:extLst>
              <a:ext uri="{FF2B5EF4-FFF2-40B4-BE49-F238E27FC236}">
                <a16:creationId xmlns:a16="http://schemas.microsoft.com/office/drawing/2014/main" id="{E2F86664-394E-F64E-B476-E1615CC0DCA5}"/>
              </a:ext>
            </a:extLst>
          </p:cNvPr>
          <p:cNvSpPr>
            <a:spLocks noGrp="1"/>
          </p:cNvSpPr>
          <p:nvPr>
            <p:ph type="ftr" sz="quarter" idx="11"/>
          </p:nvPr>
        </p:nvSpPr>
        <p:spPr>
          <a:xfrm>
            <a:off x="1524000" y="6474372"/>
            <a:ext cx="7819697" cy="247103"/>
          </a:xfrm>
          <a:prstGeom prst="rect">
            <a:avLst/>
          </a:prstGeom>
        </p:spPr>
        <p:txBody>
          <a:bodyPr/>
          <a:lstStyle>
            <a:lvl1pPr>
              <a:defRPr sz="1200"/>
            </a:lvl1pPr>
          </a:lstStyle>
          <a:p>
            <a:endParaRPr lang="en-US" dirty="0"/>
          </a:p>
        </p:txBody>
      </p:sp>
      <p:sp>
        <p:nvSpPr>
          <p:cNvPr id="11" name="Slide Number Placeholder 5">
            <a:extLst>
              <a:ext uri="{FF2B5EF4-FFF2-40B4-BE49-F238E27FC236}">
                <a16:creationId xmlns:a16="http://schemas.microsoft.com/office/drawing/2014/main" id="{D9409317-4804-114E-BBC9-749ADE2AF62C}"/>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rgbClr val="00274C"/>
                </a:solidFill>
              </a:defRPr>
            </a:lvl1pPr>
          </a:lstStyle>
          <a:p>
            <a:fld id="{B72E91CA-9B22-2844-8E94-2A762C5288E7}" type="slidenum">
              <a:rPr lang="en-US" smtClean="0"/>
              <a:pPr/>
              <a:t>‹#›</a:t>
            </a:fld>
            <a:endParaRPr lang="en-US" dirty="0"/>
          </a:p>
        </p:txBody>
      </p:sp>
      <p:sp>
        <p:nvSpPr>
          <p:cNvPr id="14" name="Text Placeholder 13">
            <a:extLst>
              <a:ext uri="{FF2B5EF4-FFF2-40B4-BE49-F238E27FC236}">
                <a16:creationId xmlns:a16="http://schemas.microsoft.com/office/drawing/2014/main" id="{C9AD6FE8-2A10-CD4E-B0EF-0D0FC71F2787}"/>
              </a:ext>
            </a:extLst>
          </p:cNvPr>
          <p:cNvSpPr>
            <a:spLocks noGrp="1"/>
          </p:cNvSpPr>
          <p:nvPr>
            <p:ph type="body" sz="quarter" idx="14"/>
          </p:nvPr>
        </p:nvSpPr>
        <p:spPr>
          <a:xfrm>
            <a:off x="914400" y="1160463"/>
            <a:ext cx="5029200" cy="5005387"/>
          </a:xfrm>
          <a:prstGeom prst="rect">
            <a:avLst/>
          </a:prstGeom>
        </p:spPr>
        <p:txBody>
          <a:bodyPr/>
          <a:lstStyle>
            <a:lvl1pPr marL="0" indent="0">
              <a:buNone/>
              <a:defRPr sz="1400" b="1" i="0">
                <a:latin typeface="Nunito Sans SemiBold" pitchFamily="2" charset="77"/>
              </a:defRPr>
            </a:lvl1pPr>
            <a:lvl2pPr>
              <a:defRPr sz="1400" b="0" i="0">
                <a:latin typeface="Nunito Sans Light" pitchFamily="2" charset="77"/>
              </a:defRPr>
            </a:lvl2pPr>
            <a:lvl3pPr>
              <a:defRPr sz="1400" b="0" i="0">
                <a:latin typeface="Nunito Sans Light" pitchFamily="2" charset="77"/>
              </a:defRPr>
            </a:lvl3pPr>
            <a:lvl4pPr>
              <a:defRPr sz="1400" b="0" i="0">
                <a:latin typeface="Nunito Sans Light" pitchFamily="2" charset="77"/>
              </a:defRPr>
            </a:lvl4pPr>
            <a:lvl5pPr>
              <a:defRPr sz="1400" b="0" i="0">
                <a:latin typeface="Nunito Sans Light" pitchFamily="2" charset="77"/>
              </a:defRPr>
            </a:lvl5pPr>
          </a:lstStyle>
          <a:p>
            <a:pPr lvl="0"/>
            <a:r>
              <a:rPr lang="en-GB" dirty="0"/>
              <a:t>Click to edit Master text styles</a:t>
            </a:r>
          </a:p>
          <a:p>
            <a:pPr lvl="0"/>
            <a:r>
              <a:rPr lang="en-GB" dirty="0"/>
              <a:t>Second level</a:t>
            </a:r>
          </a:p>
          <a:p>
            <a:pPr lvl="1"/>
            <a:r>
              <a:rPr lang="en-GB" dirty="0"/>
              <a:t>Third level</a:t>
            </a:r>
          </a:p>
          <a:p>
            <a:pPr lvl="2"/>
            <a:r>
              <a:rPr lang="en-GB" dirty="0"/>
              <a:t>Fourth level</a:t>
            </a:r>
          </a:p>
          <a:p>
            <a:pPr lvl="3"/>
            <a:r>
              <a:rPr lang="en-GB" dirty="0"/>
              <a:t>Fifth level</a:t>
            </a:r>
          </a:p>
        </p:txBody>
      </p:sp>
      <p:sp>
        <p:nvSpPr>
          <p:cNvPr id="4" name="Content Placeholder 3">
            <a:extLst>
              <a:ext uri="{FF2B5EF4-FFF2-40B4-BE49-F238E27FC236}">
                <a16:creationId xmlns:a16="http://schemas.microsoft.com/office/drawing/2014/main" id="{F02ADD30-6D0F-1446-93BE-AFB0B1130BB8}"/>
              </a:ext>
            </a:extLst>
          </p:cNvPr>
          <p:cNvSpPr>
            <a:spLocks noGrp="1"/>
          </p:cNvSpPr>
          <p:nvPr>
            <p:ph sz="quarter" idx="16"/>
          </p:nvPr>
        </p:nvSpPr>
        <p:spPr>
          <a:xfrm>
            <a:off x="914400" y="692150"/>
            <a:ext cx="10515600" cy="468313"/>
          </a:xfrm>
          <a:prstGeom prst="rect">
            <a:avLst/>
          </a:prstGeom>
        </p:spPr>
        <p:txBody>
          <a:bodyPr/>
          <a:lstStyle>
            <a:lvl1pPr marL="0" indent="0">
              <a:buNone/>
              <a:defRPr b="1" i="0">
                <a:latin typeface="Nunito Sans SemiBold" pitchFamily="2" charset="77"/>
              </a:defRPr>
            </a:lvl1pPr>
          </a:lstStyle>
          <a:p>
            <a:pPr lvl="0"/>
            <a:r>
              <a:rPr lang="en-GB" dirty="0"/>
              <a:t>Click to edit Master text styles</a:t>
            </a:r>
          </a:p>
        </p:txBody>
      </p:sp>
      <p:sp>
        <p:nvSpPr>
          <p:cNvPr id="6" name="Content Placeholder 5">
            <a:extLst>
              <a:ext uri="{FF2B5EF4-FFF2-40B4-BE49-F238E27FC236}">
                <a16:creationId xmlns:a16="http://schemas.microsoft.com/office/drawing/2014/main" id="{BC429521-C6B8-9F44-B1ED-0A1DEB4EFE4A}"/>
              </a:ext>
            </a:extLst>
          </p:cNvPr>
          <p:cNvSpPr>
            <a:spLocks noGrp="1"/>
          </p:cNvSpPr>
          <p:nvPr>
            <p:ph sz="quarter" idx="17"/>
          </p:nvPr>
        </p:nvSpPr>
        <p:spPr>
          <a:xfrm>
            <a:off x="6400800" y="1160463"/>
            <a:ext cx="5029200" cy="5005387"/>
          </a:xfrm>
          <a:prstGeom prst="rect">
            <a:avLst/>
          </a:prstGeom>
        </p:spPr>
        <p:txBody>
          <a:bodyPr/>
          <a:lstStyle>
            <a:lvl1pPr marL="0" indent="0" algn="l" defTabSz="914400" rtl="0" eaLnBrk="1" latinLnBrk="0" hangingPunct="1">
              <a:lnSpc>
                <a:spcPct val="90000"/>
              </a:lnSpc>
              <a:buFont typeface="Arial" panose="020B0604020202020204" pitchFamily="34" charset="0"/>
              <a:buNone/>
              <a:defRPr lang="en-GB" sz="1400" b="1" i="0" kern="1200" dirty="0" smtClean="0">
                <a:solidFill>
                  <a:schemeClr val="tx1"/>
                </a:solidFill>
                <a:latin typeface="Nunito Sans SemiBold" pitchFamily="2" charset="77"/>
                <a:ea typeface="+mn-ea"/>
                <a:cs typeface="+mn-cs"/>
              </a:defRPr>
            </a:lvl1pPr>
            <a:lvl2pPr marL="685800" indent="-228600" algn="l" defTabSz="914400" rtl="0" eaLnBrk="1" latinLnBrk="0" hangingPunct="1">
              <a:lnSpc>
                <a:spcPct val="90000"/>
              </a:lnSpc>
              <a:buFont typeface="Arial" panose="020B0604020202020204" pitchFamily="34" charset="0"/>
              <a:buChar char="•"/>
              <a:defRPr lang="en-GB" sz="1400" b="0" i="0" kern="1200" dirty="0" smtClean="0">
                <a:solidFill>
                  <a:schemeClr val="tx1"/>
                </a:solidFill>
                <a:latin typeface="Nunito Sans Light" pitchFamily="2" charset="77"/>
                <a:ea typeface="+mn-ea"/>
                <a:cs typeface="+mn-cs"/>
              </a:defRPr>
            </a:lvl2pPr>
            <a:lvl3pPr marL="1143000" indent="-228600" algn="l" defTabSz="914400" rtl="0" eaLnBrk="1" latinLnBrk="0" hangingPunct="1">
              <a:lnSpc>
                <a:spcPct val="90000"/>
              </a:lnSpc>
              <a:buFont typeface="Arial" panose="020B0604020202020204" pitchFamily="34" charset="0"/>
              <a:buChar char="•"/>
              <a:defRPr lang="en-GB" sz="1400" b="0" i="0" kern="1200" dirty="0" smtClean="0">
                <a:solidFill>
                  <a:schemeClr val="tx1"/>
                </a:solidFill>
                <a:latin typeface="Nunito Sans Light" pitchFamily="2" charset="77"/>
                <a:ea typeface="+mn-ea"/>
                <a:cs typeface="+mn-cs"/>
              </a:defRPr>
            </a:lvl3pPr>
            <a:lvl4pPr marL="1600200" indent="-228600" algn="l" defTabSz="914400" rtl="0" eaLnBrk="1" latinLnBrk="0" hangingPunct="1">
              <a:lnSpc>
                <a:spcPct val="90000"/>
              </a:lnSpc>
              <a:buFont typeface="Arial" panose="020B0604020202020204" pitchFamily="34" charset="0"/>
              <a:buChar char="•"/>
              <a:defRPr lang="en-GB" sz="1400" b="0" i="0" kern="1200" dirty="0" smtClean="0">
                <a:solidFill>
                  <a:schemeClr val="tx1"/>
                </a:solidFill>
                <a:latin typeface="Nunito Sans Light" pitchFamily="2" charset="77"/>
                <a:ea typeface="+mn-ea"/>
                <a:cs typeface="+mn-cs"/>
              </a:defRPr>
            </a:lvl4pPr>
            <a:lvl5pPr marL="2057400" indent="-228600" algn="l" defTabSz="914400" rtl="0" eaLnBrk="1" latinLnBrk="0" hangingPunct="1">
              <a:lnSpc>
                <a:spcPct val="90000"/>
              </a:lnSpc>
              <a:buFont typeface="Arial" panose="020B0604020202020204" pitchFamily="34" charset="0"/>
              <a:buChar char="•"/>
              <a:defRPr lang="en-GB" sz="1400" b="0" i="0" kern="1200" dirty="0">
                <a:solidFill>
                  <a:schemeClr val="tx1"/>
                </a:solidFill>
                <a:latin typeface="Nunito Sans Light" pitchFamily="2" charset="77"/>
                <a:ea typeface="+mn-ea"/>
                <a:cs typeface="+mn-cs"/>
              </a:defRPr>
            </a:lvl5pPr>
          </a:lstStyle>
          <a:p>
            <a:pPr lvl="0"/>
            <a:r>
              <a:rPr lang="en-GB" dirty="0"/>
              <a:t>Click to edit Master text styles</a:t>
            </a:r>
          </a:p>
          <a:p>
            <a:pPr lvl="0"/>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97089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8AC0B3B-0651-0941-A1FA-9888F8C21B9C}"/>
              </a:ext>
            </a:extLst>
          </p:cNvPr>
          <p:cNvSpPr>
            <a:spLocks noGrp="1"/>
          </p:cNvSpPr>
          <p:nvPr>
            <p:ph type="ctrTitle" hasCustomPrompt="1"/>
          </p:nvPr>
        </p:nvSpPr>
        <p:spPr>
          <a:xfrm>
            <a:off x="0" y="3005958"/>
            <a:ext cx="12192000" cy="1407894"/>
          </a:xfrm>
          <a:prstGeom prst="rect">
            <a:avLst/>
          </a:prstGeom>
        </p:spPr>
        <p:txBody>
          <a:bodyPr anchor="b"/>
          <a:lstStyle>
            <a:lvl1pPr algn="ctr">
              <a:defRPr sz="4800" b="0" i="0">
                <a:solidFill>
                  <a:srgbClr val="002060"/>
                </a:solidFill>
                <a:latin typeface="Nunito Sans" pitchFamily="2" charset="77"/>
              </a:defRPr>
            </a:lvl1pPr>
          </a:lstStyle>
          <a:p>
            <a:r>
              <a:rPr lang="en-US" dirty="0"/>
              <a:t>Title Slide 3</a:t>
            </a:r>
          </a:p>
        </p:txBody>
      </p:sp>
      <p:sp>
        <p:nvSpPr>
          <p:cNvPr id="8" name="Subtitle 2">
            <a:extLst>
              <a:ext uri="{FF2B5EF4-FFF2-40B4-BE49-F238E27FC236}">
                <a16:creationId xmlns:a16="http://schemas.microsoft.com/office/drawing/2014/main" id="{49C69A87-9049-B547-A73E-B8B4DF77F59C}"/>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b="0" i="0">
                <a:solidFill>
                  <a:schemeClr val="bg1"/>
                </a:solidFill>
                <a:latin typeface="Nunito Sa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55975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920D87-571D-CC4B-B389-D3610F6FE156}"/>
              </a:ext>
            </a:extLst>
          </p:cNvPr>
          <p:cNvSpPr>
            <a:spLocks noGrp="1"/>
          </p:cNvSpPr>
          <p:nvPr>
            <p:ph type="title" hasCustomPrompt="1"/>
          </p:nvPr>
        </p:nvSpPr>
        <p:spPr>
          <a:xfrm>
            <a:off x="0" y="2665522"/>
            <a:ext cx="12191999" cy="1736944"/>
          </a:xfrm>
          <a:prstGeom prst="rect">
            <a:avLst/>
          </a:prstGeom>
        </p:spPr>
        <p:txBody>
          <a:bodyPr anchor="b"/>
          <a:lstStyle>
            <a:lvl1pPr algn="ctr">
              <a:defRPr sz="4800" b="1">
                <a:solidFill>
                  <a:srgbClr val="00274C"/>
                </a:solidFill>
              </a:defRPr>
            </a:lvl1pPr>
          </a:lstStyle>
          <a:p>
            <a:r>
              <a:rPr lang="en-US" dirty="0"/>
              <a:t>Title Slide 4</a:t>
            </a:r>
          </a:p>
        </p:txBody>
      </p:sp>
      <p:sp>
        <p:nvSpPr>
          <p:cNvPr id="11" name="Subtitle 2">
            <a:extLst>
              <a:ext uri="{FF2B5EF4-FFF2-40B4-BE49-F238E27FC236}">
                <a16:creationId xmlns:a16="http://schemas.microsoft.com/office/drawing/2014/main" id="{4A97885D-6546-714E-B343-8B08B239D24B}"/>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516807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6B6FD4-9028-7F40-BB72-29574A6E6981}"/>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rgbClr val="002060"/>
                </a:solidFill>
              </a:defRPr>
            </a:lvl1pPr>
          </a:lstStyle>
          <a:p>
            <a:r>
              <a:rPr lang="en-US" dirty="0"/>
              <a:t>Title Slide 5</a:t>
            </a:r>
          </a:p>
        </p:txBody>
      </p:sp>
      <p:sp>
        <p:nvSpPr>
          <p:cNvPr id="8" name="Subtitle 2">
            <a:extLst>
              <a:ext uri="{FF2B5EF4-FFF2-40B4-BE49-F238E27FC236}">
                <a16:creationId xmlns:a16="http://schemas.microsoft.com/office/drawing/2014/main" id="{368E8998-340B-5044-BF2F-35289E5DDA39}"/>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rgbClr val="00274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490143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9032E25-2363-5343-A306-954E3827CE32}"/>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4573A1B3-25CF-C244-9A9F-F0AD140606FC}"/>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Tree>
    <p:extLst>
      <p:ext uri="{BB962C8B-B14F-4D97-AF65-F5344CB8AC3E}">
        <p14:creationId xmlns:p14="http://schemas.microsoft.com/office/powerpoint/2010/main" val="413515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11FECBE-7F2E-A244-8F06-AF3BB9BB3651}"/>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04E4369A-837A-B34E-AB83-109EFB99D883}"/>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1C186C50-8FFD-7347-8887-535491AC5AD0}"/>
              </a:ext>
            </a:extLst>
          </p:cNvPr>
          <p:cNvSpPr>
            <a:spLocks noGrp="1"/>
          </p:cNvSpPr>
          <p:nvPr>
            <p:ph type="dt" sz="half" idx="10"/>
          </p:nvPr>
        </p:nvSpPr>
        <p:spPr>
          <a:xfrm>
            <a:off x="9693166" y="6474372"/>
            <a:ext cx="974834" cy="247103"/>
          </a:xfrm>
          <a:prstGeom prst="rect">
            <a:avLst/>
          </a:prstGeom>
        </p:spPr>
        <p:txBody>
          <a:bodyPr/>
          <a:lstStyle>
            <a:lvl1pPr algn="r">
              <a:defRPr sz="1200">
                <a:solidFill>
                  <a:schemeClr val="bg1"/>
                </a:solidFill>
              </a:defRPr>
            </a:lvl1pPr>
          </a:lstStyle>
          <a:p>
            <a:fld id="{C1E98028-C120-C94E-94C2-6A0D2C6AE1BF}" type="datetimeFigureOut">
              <a:rPr lang="en-US" smtClean="0"/>
              <a:pPr/>
              <a:t>1/29/21</a:t>
            </a:fld>
            <a:endParaRPr lang="en-US" dirty="0"/>
          </a:p>
        </p:txBody>
      </p:sp>
      <p:sp>
        <p:nvSpPr>
          <p:cNvPr id="10" name="Footer Placeholder 4">
            <a:extLst>
              <a:ext uri="{FF2B5EF4-FFF2-40B4-BE49-F238E27FC236}">
                <a16:creationId xmlns:a16="http://schemas.microsoft.com/office/drawing/2014/main" id="{FE9C16E7-4A5A-4B4E-BA20-0C42548368CF}"/>
              </a:ext>
            </a:extLst>
          </p:cNvPr>
          <p:cNvSpPr>
            <a:spLocks noGrp="1"/>
          </p:cNvSpPr>
          <p:nvPr>
            <p:ph type="ftr" sz="quarter" idx="11"/>
          </p:nvPr>
        </p:nvSpPr>
        <p:spPr>
          <a:xfrm>
            <a:off x="1524000" y="6474372"/>
            <a:ext cx="7819697" cy="247103"/>
          </a:xfrm>
          <a:prstGeom prst="rect">
            <a:avLst/>
          </a:prstGeom>
        </p:spPr>
        <p:txBody>
          <a:bodyPr/>
          <a:lstStyle>
            <a:lvl1pPr>
              <a:defRPr sz="1200">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4677279D-D2B1-9448-9829-8902CDD5D7BE}"/>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chemeClr val="bg1"/>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941698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8D98944-5FB2-7641-BA8C-3BC8B879FB43}"/>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DA2AF28D-B86D-764D-8A6F-60792F83E6E0}"/>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823C805C-5779-B140-967F-711AD0F2355B}"/>
              </a:ext>
            </a:extLst>
          </p:cNvPr>
          <p:cNvSpPr>
            <a:spLocks noGrp="1"/>
          </p:cNvSpPr>
          <p:nvPr>
            <p:ph type="dt" sz="half" idx="10"/>
          </p:nvPr>
        </p:nvSpPr>
        <p:spPr>
          <a:xfrm>
            <a:off x="9693166" y="6474372"/>
            <a:ext cx="974834" cy="247103"/>
          </a:xfrm>
          <a:prstGeom prst="rect">
            <a:avLst/>
          </a:prstGeom>
        </p:spPr>
        <p:txBody>
          <a:bodyPr/>
          <a:lstStyle>
            <a:lvl1pPr algn="r">
              <a:defRPr sz="1200">
                <a:solidFill>
                  <a:schemeClr val="bg1"/>
                </a:solidFill>
              </a:defRPr>
            </a:lvl1pPr>
          </a:lstStyle>
          <a:p>
            <a:fld id="{C1E98028-C120-C94E-94C2-6A0D2C6AE1BF}" type="datetimeFigureOut">
              <a:rPr lang="en-US" smtClean="0"/>
              <a:pPr/>
              <a:t>1/29/21</a:t>
            </a:fld>
            <a:endParaRPr lang="en-US" dirty="0"/>
          </a:p>
        </p:txBody>
      </p:sp>
      <p:sp>
        <p:nvSpPr>
          <p:cNvPr id="10" name="Footer Placeholder 4">
            <a:extLst>
              <a:ext uri="{FF2B5EF4-FFF2-40B4-BE49-F238E27FC236}">
                <a16:creationId xmlns:a16="http://schemas.microsoft.com/office/drawing/2014/main" id="{062160A3-3C78-164A-80CF-088B67773C91}"/>
              </a:ext>
            </a:extLst>
          </p:cNvPr>
          <p:cNvSpPr>
            <a:spLocks noGrp="1"/>
          </p:cNvSpPr>
          <p:nvPr>
            <p:ph type="ftr" sz="quarter" idx="11"/>
          </p:nvPr>
        </p:nvSpPr>
        <p:spPr>
          <a:xfrm>
            <a:off x="1524000" y="6474372"/>
            <a:ext cx="7819697" cy="247103"/>
          </a:xfrm>
          <a:prstGeom prst="rect">
            <a:avLst/>
          </a:prstGeom>
        </p:spPr>
        <p:txBody>
          <a:bodyPr/>
          <a:lstStyle>
            <a:lvl1pPr>
              <a:defRPr sz="1200">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FF522088-8007-C54F-BAFD-E38F1BC5C8AE}"/>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chemeClr val="bg1"/>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1219662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B368A2-AC66-FE4A-8EC8-E3E30573AE17}"/>
              </a:ext>
            </a:extLst>
          </p:cNvPr>
          <p:cNvSpPr>
            <a:spLocks noGrp="1"/>
          </p:cNvSpPr>
          <p:nvPr>
            <p:ph type="ctrTitle" hasCustomPrompt="1"/>
          </p:nvPr>
        </p:nvSpPr>
        <p:spPr>
          <a:xfrm>
            <a:off x="1524000" y="775522"/>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4A72228A-5E29-C145-80EF-434C7B772C9B}"/>
              </a:ext>
            </a:extLst>
          </p:cNvPr>
          <p:cNvSpPr>
            <a:spLocks noGrp="1"/>
          </p:cNvSpPr>
          <p:nvPr>
            <p:ph type="subTitle" idx="1" hasCustomPrompt="1"/>
          </p:nvPr>
        </p:nvSpPr>
        <p:spPr>
          <a:xfrm>
            <a:off x="1524000" y="1870841"/>
            <a:ext cx="9144000" cy="42671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B9E35023-709E-1C4A-8278-01DEE8054983}"/>
              </a:ext>
            </a:extLst>
          </p:cNvPr>
          <p:cNvSpPr>
            <a:spLocks noGrp="1"/>
          </p:cNvSpPr>
          <p:nvPr>
            <p:ph type="dt" sz="half" idx="10"/>
          </p:nvPr>
        </p:nvSpPr>
        <p:spPr>
          <a:xfrm>
            <a:off x="11014841" y="6474372"/>
            <a:ext cx="974834" cy="247103"/>
          </a:xfrm>
          <a:prstGeom prst="rect">
            <a:avLst/>
          </a:prstGeom>
        </p:spPr>
        <p:txBody>
          <a:bodyPr/>
          <a:lstStyle>
            <a:lvl1pPr algn="r">
              <a:defRPr sz="1200">
                <a:solidFill>
                  <a:srgbClr val="00274C"/>
                </a:solidFill>
              </a:defRPr>
            </a:lvl1pPr>
          </a:lstStyle>
          <a:p>
            <a:fld id="{C1E98028-C120-C94E-94C2-6A0D2C6AE1BF}" type="datetimeFigureOut">
              <a:rPr lang="en-US" smtClean="0"/>
              <a:pPr/>
              <a:t>1/29/21</a:t>
            </a:fld>
            <a:endParaRPr lang="en-US" dirty="0"/>
          </a:p>
        </p:txBody>
      </p:sp>
      <p:sp>
        <p:nvSpPr>
          <p:cNvPr id="10" name="Footer Placeholder 4">
            <a:extLst>
              <a:ext uri="{FF2B5EF4-FFF2-40B4-BE49-F238E27FC236}">
                <a16:creationId xmlns:a16="http://schemas.microsoft.com/office/drawing/2014/main" id="{30177154-BAF0-BD41-9F12-EA6B5F88BE82}"/>
              </a:ext>
            </a:extLst>
          </p:cNvPr>
          <p:cNvSpPr>
            <a:spLocks noGrp="1"/>
          </p:cNvSpPr>
          <p:nvPr>
            <p:ph type="ftr" sz="quarter" idx="11"/>
          </p:nvPr>
        </p:nvSpPr>
        <p:spPr>
          <a:xfrm>
            <a:off x="1524000" y="6474372"/>
            <a:ext cx="9144000" cy="247103"/>
          </a:xfrm>
          <a:prstGeom prst="rect">
            <a:avLst/>
          </a:prstGeom>
        </p:spPr>
        <p:txBody>
          <a:bodyPr/>
          <a:lstStyle>
            <a:lvl1pPr>
              <a:defRPr sz="1200"/>
            </a:lvl1pPr>
          </a:lstStyle>
          <a:p>
            <a:endParaRPr lang="en-US" dirty="0"/>
          </a:p>
        </p:txBody>
      </p:sp>
      <p:sp>
        <p:nvSpPr>
          <p:cNvPr id="11" name="Slide Number Placeholder 5">
            <a:extLst>
              <a:ext uri="{FF2B5EF4-FFF2-40B4-BE49-F238E27FC236}">
                <a16:creationId xmlns:a16="http://schemas.microsoft.com/office/drawing/2014/main" id="{D350143E-FE8D-7C42-8AED-C584C1C2158A}"/>
              </a:ext>
            </a:extLst>
          </p:cNvPr>
          <p:cNvSpPr>
            <a:spLocks noGrp="1"/>
          </p:cNvSpPr>
          <p:nvPr>
            <p:ph type="sldNum" sz="quarter" idx="12"/>
          </p:nvPr>
        </p:nvSpPr>
        <p:spPr>
          <a:xfrm>
            <a:off x="388883" y="6474372"/>
            <a:ext cx="1135117" cy="247103"/>
          </a:xfrm>
          <a:prstGeom prst="rect">
            <a:avLst/>
          </a:prstGeom>
        </p:spPr>
        <p:txBody>
          <a:bodyPr/>
          <a:lstStyle>
            <a:lvl1pPr algn="l">
              <a:defRPr sz="1200">
                <a:solidFill>
                  <a:srgbClr val="00274C"/>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4044844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Content Slid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B570-A22B-364A-BC03-3BB3B78D6443}"/>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i="0">
                <a:solidFill>
                  <a:srgbClr val="00274C"/>
                </a:solidFill>
                <a:latin typeface="Nunito Sans SemiBold" pitchFamily="2" charset="77"/>
              </a:defRPr>
            </a:lvl1pPr>
          </a:lstStyle>
          <a:p>
            <a:r>
              <a:rPr lang="en-US" dirty="0"/>
              <a:t>Headline</a:t>
            </a:r>
          </a:p>
        </p:txBody>
      </p:sp>
      <p:sp>
        <p:nvSpPr>
          <p:cNvPr id="3" name="Subtitle 2">
            <a:extLst>
              <a:ext uri="{FF2B5EF4-FFF2-40B4-BE49-F238E27FC236}">
                <a16:creationId xmlns:a16="http://schemas.microsoft.com/office/drawing/2014/main" id="{34154EEC-7753-244F-8D3C-769C76331F4C}"/>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b="0" i="0">
                <a:latin typeface="Nunito Sa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4" name="Date Placeholder 3">
            <a:extLst>
              <a:ext uri="{FF2B5EF4-FFF2-40B4-BE49-F238E27FC236}">
                <a16:creationId xmlns:a16="http://schemas.microsoft.com/office/drawing/2014/main" id="{16091996-96B2-6641-9C3A-19B599FBC519}"/>
              </a:ext>
            </a:extLst>
          </p:cNvPr>
          <p:cNvSpPr>
            <a:spLocks noGrp="1"/>
          </p:cNvSpPr>
          <p:nvPr>
            <p:ph type="dt" sz="half" idx="10"/>
          </p:nvPr>
        </p:nvSpPr>
        <p:spPr>
          <a:xfrm>
            <a:off x="11014841" y="6474372"/>
            <a:ext cx="974834" cy="247103"/>
          </a:xfrm>
          <a:prstGeom prst="rect">
            <a:avLst/>
          </a:prstGeom>
        </p:spPr>
        <p:txBody>
          <a:bodyPr/>
          <a:lstStyle>
            <a:lvl1pPr algn="r">
              <a:defRPr sz="1200">
                <a:solidFill>
                  <a:srgbClr val="00274C"/>
                </a:solidFill>
              </a:defRPr>
            </a:lvl1pPr>
          </a:lstStyle>
          <a:p>
            <a:fld id="{C1E98028-C120-C94E-94C2-6A0D2C6AE1BF}" type="datetimeFigureOut">
              <a:rPr lang="en-US" smtClean="0"/>
              <a:pPr/>
              <a:t>1/29/21</a:t>
            </a:fld>
            <a:endParaRPr lang="en-US" dirty="0"/>
          </a:p>
        </p:txBody>
      </p:sp>
      <p:sp>
        <p:nvSpPr>
          <p:cNvPr id="5" name="Footer Placeholder 4">
            <a:extLst>
              <a:ext uri="{FF2B5EF4-FFF2-40B4-BE49-F238E27FC236}">
                <a16:creationId xmlns:a16="http://schemas.microsoft.com/office/drawing/2014/main" id="{281DD7E6-BDAB-834D-90A8-C8840717F657}"/>
              </a:ext>
            </a:extLst>
          </p:cNvPr>
          <p:cNvSpPr>
            <a:spLocks noGrp="1"/>
          </p:cNvSpPr>
          <p:nvPr>
            <p:ph type="ftr" sz="quarter" idx="11"/>
          </p:nvPr>
        </p:nvSpPr>
        <p:spPr>
          <a:xfrm>
            <a:off x="1524000" y="6474372"/>
            <a:ext cx="9144000" cy="247103"/>
          </a:xfrm>
          <a:prstGeom prst="rect">
            <a:avLst/>
          </a:prstGeom>
        </p:spPr>
        <p:txBody>
          <a:bodyPr/>
          <a:lstStyle>
            <a:lvl1pPr>
              <a:defRPr sz="1200"/>
            </a:lvl1pPr>
          </a:lstStyle>
          <a:p>
            <a:endParaRPr lang="en-US" dirty="0"/>
          </a:p>
        </p:txBody>
      </p:sp>
      <p:sp>
        <p:nvSpPr>
          <p:cNvPr id="6" name="Slide Number Placeholder 5">
            <a:extLst>
              <a:ext uri="{FF2B5EF4-FFF2-40B4-BE49-F238E27FC236}">
                <a16:creationId xmlns:a16="http://schemas.microsoft.com/office/drawing/2014/main" id="{13F24FE1-7233-704B-B440-C106C8BD4320}"/>
              </a:ext>
            </a:extLst>
          </p:cNvPr>
          <p:cNvSpPr>
            <a:spLocks noGrp="1"/>
          </p:cNvSpPr>
          <p:nvPr>
            <p:ph type="sldNum" sz="quarter" idx="12"/>
          </p:nvPr>
        </p:nvSpPr>
        <p:spPr>
          <a:xfrm>
            <a:off x="0" y="6474372"/>
            <a:ext cx="1135117" cy="247103"/>
          </a:xfrm>
          <a:prstGeom prst="rect">
            <a:avLst/>
          </a:prstGeom>
        </p:spPr>
        <p:txBody>
          <a:bodyPr/>
          <a:lstStyle>
            <a:lvl1pPr algn="ctr">
              <a:defRPr sz="1200">
                <a:solidFill>
                  <a:schemeClr val="bg1"/>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10624799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0.jpg"/><Relationship Id="rId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tif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755742-0700-034C-B4AE-306C657BF80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C5076D48-578B-E44B-A42E-714FD8BD8955}"/>
              </a:ext>
            </a:extLst>
          </p:cNvPr>
          <p:cNvPicPr>
            <a:picLocks noChangeAspect="1"/>
          </p:cNvPicPr>
          <p:nvPr userDrawn="1"/>
        </p:nvPicPr>
        <p:blipFill>
          <a:blip r:embed="rId4"/>
          <a:stretch>
            <a:fillRect/>
          </a:stretch>
        </p:blipFill>
        <p:spPr>
          <a:xfrm>
            <a:off x="5130800" y="720890"/>
            <a:ext cx="1930400" cy="2057400"/>
          </a:xfrm>
          <a:prstGeom prst="rect">
            <a:avLst/>
          </a:prstGeom>
        </p:spPr>
      </p:pic>
    </p:spTree>
    <p:extLst>
      <p:ext uri="{BB962C8B-B14F-4D97-AF65-F5344CB8AC3E}">
        <p14:creationId xmlns:p14="http://schemas.microsoft.com/office/powerpoint/2010/main" val="4124864072"/>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A5AFCB-4427-7648-906B-B22FE1ABE74A}"/>
              </a:ext>
            </a:extLst>
          </p:cNvPr>
          <p:cNvPicPr>
            <a:picLocks noChangeAspect="1"/>
          </p:cNvPicPr>
          <p:nvPr userDrawn="1"/>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074998787"/>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7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22" userDrawn="1">
          <p15:clr>
            <a:srgbClr val="F26B43"/>
          </p15:clr>
        </p15:guide>
        <p15:guide id="2" pos="576" userDrawn="1">
          <p15:clr>
            <a:srgbClr val="F26B43"/>
          </p15:clr>
        </p15:guide>
        <p15:guide id="3" pos="2016" userDrawn="1">
          <p15:clr>
            <a:srgbClr val="F26B43"/>
          </p15:clr>
        </p15:guide>
        <p15:guide id="4" pos="2304" userDrawn="1">
          <p15:clr>
            <a:srgbClr val="F26B43"/>
          </p15:clr>
        </p15:guide>
        <p15:guide id="5" pos="3744" userDrawn="1">
          <p15:clr>
            <a:srgbClr val="F26B43"/>
          </p15:clr>
        </p15:guide>
        <p15:guide id="6" pos="4032" userDrawn="1">
          <p15:clr>
            <a:srgbClr val="F26B43"/>
          </p15:clr>
        </p15:guide>
        <p15:guide id="7" pos="5472" userDrawn="1">
          <p15:clr>
            <a:srgbClr val="F26B43"/>
          </p15:clr>
        </p15:guide>
        <p15:guide id="8" pos="5760" userDrawn="1">
          <p15:clr>
            <a:srgbClr val="F26B43"/>
          </p15:clr>
        </p15:guide>
        <p15:guide id="9" pos="7200" userDrawn="1">
          <p15:clr>
            <a:srgbClr val="F26B43"/>
          </p15:clr>
        </p15:guide>
        <p15:guide id="10" orient="horz" pos="436" userDrawn="1">
          <p15:clr>
            <a:srgbClr val="F26B43"/>
          </p15:clr>
        </p15:guide>
        <p15:guide id="11" orient="horz" pos="731" userDrawn="1">
          <p15:clr>
            <a:srgbClr val="F26B43"/>
          </p15:clr>
        </p15:guide>
        <p15:guide id="12" orient="horz" pos="1298" userDrawn="1">
          <p15:clr>
            <a:srgbClr val="F26B43"/>
          </p15:clr>
        </p15:guide>
        <p15:guide id="13" userDrawn="1">
          <p15:clr>
            <a:srgbClr val="F26B43"/>
          </p15:clr>
        </p15:guide>
        <p15:guide id="14" orient="horz" pos="1865" userDrawn="1">
          <p15:clr>
            <a:srgbClr val="F26B43"/>
          </p15:clr>
        </p15:guide>
        <p15:guide id="15" orient="horz" pos="2455" userDrawn="1">
          <p15:clr>
            <a:srgbClr val="F26B43"/>
          </p15:clr>
        </p15:guide>
        <p15:guide id="16" orient="horz" pos="3589" userDrawn="1">
          <p15:clr>
            <a:srgbClr val="F26B43"/>
          </p15:clr>
        </p15:guide>
        <p15:guide id="17" orient="horz" pos="38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6AE793-216F-9043-A865-4A7387AA81B0}"/>
              </a:ext>
            </a:extLst>
          </p:cNvPr>
          <p:cNvPicPr>
            <a:picLocks noChangeAspect="1"/>
          </p:cNvPicPr>
          <p:nvPr userDrawn="1"/>
        </p:nvPicPr>
        <p:blipFill rotWithShape="1">
          <a:blip r:embed="rId3"/>
          <a:srcRect t="16860" b="47968"/>
          <a:stretch/>
        </p:blipFill>
        <p:spPr>
          <a:xfrm>
            <a:off x="0" y="4445876"/>
            <a:ext cx="12192000" cy="2412124"/>
          </a:xfrm>
          <a:prstGeom prst="rect">
            <a:avLst/>
          </a:prstGeom>
        </p:spPr>
      </p:pic>
      <p:cxnSp>
        <p:nvCxnSpPr>
          <p:cNvPr id="10" name="Straight Connector 9">
            <a:extLst>
              <a:ext uri="{FF2B5EF4-FFF2-40B4-BE49-F238E27FC236}">
                <a16:creationId xmlns:a16="http://schemas.microsoft.com/office/drawing/2014/main" id="{0EC2826E-A3E5-7747-897A-4D24F311CB33}"/>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F62719F2-9F25-264A-A7EB-37BBAC79DE4E}"/>
              </a:ext>
            </a:extLst>
          </p:cNvPr>
          <p:cNvSpPr txBox="1">
            <a:spLocks/>
          </p:cNvSpPr>
          <p:nvPr userDrawn="1"/>
        </p:nvSpPr>
        <p:spPr>
          <a:xfrm>
            <a:off x="1524000" y="3005958"/>
            <a:ext cx="9144000" cy="1407894"/>
          </a:xfrm>
          <a:prstGeom prst="rect">
            <a:avLst/>
          </a:prstGeom>
        </p:spPr>
        <p:txBody>
          <a:bodyPr anchor="b"/>
          <a:lstStyle>
            <a:lvl1pPr algn="ctr"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a:t>Title Slide 2</a:t>
            </a:r>
            <a:endParaRPr lang="en-US" dirty="0"/>
          </a:p>
        </p:txBody>
      </p:sp>
      <p:pic>
        <p:nvPicPr>
          <p:cNvPr id="2" name="Picture 1">
            <a:extLst>
              <a:ext uri="{FF2B5EF4-FFF2-40B4-BE49-F238E27FC236}">
                <a16:creationId xmlns:a16="http://schemas.microsoft.com/office/drawing/2014/main" id="{F7AF35B5-0867-5F4E-8F7E-00EECF28119B}"/>
              </a:ext>
            </a:extLst>
          </p:cNvPr>
          <p:cNvPicPr>
            <a:picLocks noChangeAspect="1"/>
          </p:cNvPicPr>
          <p:nvPr userDrawn="1"/>
        </p:nvPicPr>
        <p:blipFill>
          <a:blip r:embed="rId4"/>
          <a:stretch>
            <a:fillRect/>
          </a:stretch>
        </p:blipFill>
        <p:spPr>
          <a:xfrm>
            <a:off x="4984375" y="914395"/>
            <a:ext cx="2214283" cy="1919046"/>
          </a:xfrm>
          <a:prstGeom prst="rect">
            <a:avLst/>
          </a:prstGeom>
        </p:spPr>
      </p:pic>
    </p:spTree>
    <p:extLst>
      <p:ext uri="{BB962C8B-B14F-4D97-AF65-F5344CB8AC3E}">
        <p14:creationId xmlns:p14="http://schemas.microsoft.com/office/powerpoint/2010/main" val="2337594799"/>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D28CFBB-05A1-0D4C-BAEF-C1396714FC35}"/>
              </a:ext>
            </a:extLst>
          </p:cNvPr>
          <p:cNvSpPr/>
          <p:nvPr userDrawn="1"/>
        </p:nvSpPr>
        <p:spPr>
          <a:xfrm>
            <a:off x="0" y="4445876"/>
            <a:ext cx="12192000" cy="2412124"/>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6B21C43-EF3E-6740-B05D-A42023846950}"/>
              </a:ext>
            </a:extLst>
          </p:cNvPr>
          <p:cNvPicPr>
            <a:picLocks noChangeAspect="1"/>
          </p:cNvPicPr>
          <p:nvPr userDrawn="1"/>
        </p:nvPicPr>
        <p:blipFill>
          <a:blip r:embed="rId3"/>
          <a:stretch>
            <a:fillRect/>
          </a:stretch>
        </p:blipFill>
        <p:spPr>
          <a:xfrm>
            <a:off x="5130800" y="720890"/>
            <a:ext cx="1930400" cy="2057400"/>
          </a:xfrm>
          <a:prstGeom prst="rect">
            <a:avLst/>
          </a:prstGeom>
        </p:spPr>
      </p:pic>
      <p:cxnSp>
        <p:nvCxnSpPr>
          <p:cNvPr id="11" name="Straight Connector 10">
            <a:extLst>
              <a:ext uri="{FF2B5EF4-FFF2-40B4-BE49-F238E27FC236}">
                <a16:creationId xmlns:a16="http://schemas.microsoft.com/office/drawing/2014/main" id="{6214D7EA-B9D7-E440-914A-16FF19E03683}"/>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644467"/>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64DC30-33F2-914A-85DA-D78716190C1E}"/>
              </a:ext>
            </a:extLst>
          </p:cNvPr>
          <p:cNvPicPr>
            <a:picLocks noChangeAspect="1"/>
          </p:cNvPicPr>
          <p:nvPr userDrawn="1"/>
        </p:nvPicPr>
        <p:blipFill>
          <a:blip r:embed="rId3"/>
          <a:stretch>
            <a:fillRect/>
          </a:stretch>
        </p:blipFill>
        <p:spPr>
          <a:xfrm>
            <a:off x="5130800" y="720890"/>
            <a:ext cx="1930400" cy="2057400"/>
          </a:xfrm>
          <a:prstGeom prst="rect">
            <a:avLst/>
          </a:prstGeom>
        </p:spPr>
      </p:pic>
      <p:cxnSp>
        <p:nvCxnSpPr>
          <p:cNvPr id="9" name="Straight Connector 8">
            <a:extLst>
              <a:ext uri="{FF2B5EF4-FFF2-40B4-BE49-F238E27FC236}">
                <a16:creationId xmlns:a16="http://schemas.microsoft.com/office/drawing/2014/main" id="{CF90F6DA-EA76-C84A-B8B9-B99EFAAB62A9}"/>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232390"/>
      </p:ext>
    </p:extLst>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A444A1-CF09-3B4A-BCB2-1DA487F87CB8}"/>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12365868"/>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CDAB1EC-0489-EA49-8E53-4995A99E3C50}"/>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39982860"/>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9E5877-559A-F243-8967-3F1F8DC8265B}"/>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04122359"/>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D707EE-9733-844D-B774-2267A7C3D85B}"/>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700759"/>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7407B-BDEC-6E4B-A6EE-D9480A01E287}"/>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73153158"/>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7B3DE-BCDC-CC42-9CA3-B3170B929DEF}"/>
              </a:ext>
            </a:extLst>
          </p:cNvPr>
          <p:cNvSpPr>
            <a:spLocks noGrp="1"/>
          </p:cNvSpPr>
          <p:nvPr>
            <p:ph type="ctrTitle"/>
          </p:nvPr>
        </p:nvSpPr>
        <p:spPr/>
        <p:txBody>
          <a:bodyPr/>
          <a:lstStyle/>
          <a:p>
            <a:r>
              <a:rPr lang="en-US" dirty="0"/>
              <a:t>Affordable Housing in Kent County</a:t>
            </a:r>
          </a:p>
        </p:txBody>
      </p:sp>
      <p:sp>
        <p:nvSpPr>
          <p:cNvPr id="3" name="Subtitle 2">
            <a:extLst>
              <a:ext uri="{FF2B5EF4-FFF2-40B4-BE49-F238E27FC236}">
                <a16:creationId xmlns:a16="http://schemas.microsoft.com/office/drawing/2014/main" id="{02E137B0-A601-E349-89E4-17EF7BEDC4DC}"/>
              </a:ext>
            </a:extLst>
          </p:cNvPr>
          <p:cNvSpPr>
            <a:spLocks noGrp="1"/>
          </p:cNvSpPr>
          <p:nvPr>
            <p:ph type="subTitle" idx="1"/>
          </p:nvPr>
        </p:nvSpPr>
        <p:spPr/>
        <p:txBody>
          <a:bodyPr/>
          <a:lstStyle/>
          <a:p>
            <a:r>
              <a:rPr lang="en-US" dirty="0"/>
              <a:t>MADS Milestone 1 Project</a:t>
            </a:r>
          </a:p>
          <a:p>
            <a:r>
              <a:rPr lang="en-US" sz="1600" dirty="0"/>
              <a:t>Alan Fehsenfeld | Koon Leong Ho | George Thio</a:t>
            </a:r>
          </a:p>
          <a:p>
            <a:r>
              <a:rPr lang="en-US" sz="1600" dirty="0"/>
              <a:t>February 3, 2021</a:t>
            </a:r>
            <a:endParaRPr lang="en-US" dirty="0"/>
          </a:p>
        </p:txBody>
      </p:sp>
    </p:spTree>
    <p:extLst>
      <p:ext uri="{BB962C8B-B14F-4D97-AF65-F5344CB8AC3E}">
        <p14:creationId xmlns:p14="http://schemas.microsoft.com/office/powerpoint/2010/main" val="1715490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2297C-25AB-A14D-8E12-FA9A3F12C327}"/>
              </a:ext>
            </a:extLst>
          </p:cNvPr>
          <p:cNvSpPr>
            <a:spLocks noGrp="1"/>
          </p:cNvSpPr>
          <p:nvPr>
            <p:ph type="ctrTitle"/>
          </p:nvPr>
        </p:nvSpPr>
        <p:spPr/>
        <p:txBody>
          <a:bodyPr/>
          <a:lstStyle/>
          <a:p>
            <a:r>
              <a:rPr lang="en-GB" dirty="0"/>
              <a:t>MSDHA score vs Cost per acre</a:t>
            </a:r>
          </a:p>
        </p:txBody>
      </p:sp>
      <p:sp>
        <p:nvSpPr>
          <p:cNvPr id="3" name="Text Placeholder 2">
            <a:extLst>
              <a:ext uri="{FF2B5EF4-FFF2-40B4-BE49-F238E27FC236}">
                <a16:creationId xmlns:a16="http://schemas.microsoft.com/office/drawing/2014/main" id="{578FFE11-D979-D144-95AD-0DE7061506AC}"/>
              </a:ext>
            </a:extLst>
          </p:cNvPr>
          <p:cNvSpPr>
            <a:spLocks noGrp="1"/>
          </p:cNvSpPr>
          <p:nvPr>
            <p:ph type="body" sz="quarter" idx="14"/>
          </p:nvPr>
        </p:nvSpPr>
        <p:spPr/>
        <p:txBody>
          <a:bodyPr/>
          <a:lstStyle/>
          <a:p>
            <a:endParaRPr lang="en-GB" dirty="0"/>
          </a:p>
        </p:txBody>
      </p:sp>
      <p:sp>
        <p:nvSpPr>
          <p:cNvPr id="4" name="Content Placeholder 3">
            <a:extLst>
              <a:ext uri="{FF2B5EF4-FFF2-40B4-BE49-F238E27FC236}">
                <a16:creationId xmlns:a16="http://schemas.microsoft.com/office/drawing/2014/main" id="{7FB67181-FEED-8B4E-AC47-DB0B4E944F78}"/>
              </a:ext>
            </a:extLst>
          </p:cNvPr>
          <p:cNvSpPr>
            <a:spLocks noGrp="1"/>
          </p:cNvSpPr>
          <p:nvPr>
            <p:ph sz="quarter" idx="16"/>
          </p:nvPr>
        </p:nvSpPr>
        <p:spPr/>
        <p:txBody>
          <a:bodyPr/>
          <a:lstStyle/>
          <a:p>
            <a:endParaRPr lang="en-GB" dirty="0"/>
          </a:p>
        </p:txBody>
      </p:sp>
      <p:pic>
        <p:nvPicPr>
          <p:cNvPr id="6" name="Content Placeholder 5">
            <a:extLst>
              <a:ext uri="{FF2B5EF4-FFF2-40B4-BE49-F238E27FC236}">
                <a16:creationId xmlns:a16="http://schemas.microsoft.com/office/drawing/2014/main" id="{1142C57C-5595-3A43-9418-DF06527B128B}"/>
              </a:ext>
            </a:extLst>
          </p:cNvPr>
          <p:cNvPicPr>
            <a:picLocks noGrp="1" noChangeAspect="1"/>
          </p:cNvPicPr>
          <p:nvPr>
            <p:ph sz="quarter" idx="17"/>
          </p:nvPr>
        </p:nvPicPr>
        <p:blipFill>
          <a:blip r:embed="rId2"/>
          <a:stretch>
            <a:fillRect/>
          </a:stretch>
        </p:blipFill>
        <p:spPr>
          <a:xfrm>
            <a:off x="6400800" y="1160463"/>
            <a:ext cx="5303106" cy="5005387"/>
          </a:xfrm>
          <a:prstGeom prst="rect">
            <a:avLst/>
          </a:prstGeom>
        </p:spPr>
      </p:pic>
    </p:spTree>
    <p:extLst>
      <p:ext uri="{BB962C8B-B14F-4D97-AF65-F5344CB8AC3E}">
        <p14:creationId xmlns:p14="http://schemas.microsoft.com/office/powerpoint/2010/main" val="793714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76CF6-C85F-694D-8DE0-824127442756}"/>
              </a:ext>
            </a:extLst>
          </p:cNvPr>
          <p:cNvSpPr>
            <a:spLocks noGrp="1"/>
          </p:cNvSpPr>
          <p:nvPr>
            <p:ph type="ctrTitle"/>
          </p:nvPr>
        </p:nvSpPr>
        <p:spPr/>
        <p:txBody>
          <a:bodyPr/>
          <a:lstStyle/>
          <a:p>
            <a:r>
              <a:rPr lang="en-GB" dirty="0"/>
              <a:t>Plot level information</a:t>
            </a:r>
          </a:p>
        </p:txBody>
      </p:sp>
      <p:sp>
        <p:nvSpPr>
          <p:cNvPr id="3" name="Text Placeholder 2">
            <a:extLst>
              <a:ext uri="{FF2B5EF4-FFF2-40B4-BE49-F238E27FC236}">
                <a16:creationId xmlns:a16="http://schemas.microsoft.com/office/drawing/2014/main" id="{632C2C69-B0A1-FB42-9015-383E74EB6B4B}"/>
              </a:ext>
            </a:extLst>
          </p:cNvPr>
          <p:cNvSpPr>
            <a:spLocks noGrp="1"/>
          </p:cNvSpPr>
          <p:nvPr>
            <p:ph type="body" sz="quarter" idx="14"/>
          </p:nvPr>
        </p:nvSpPr>
        <p:spPr/>
        <p:txBody>
          <a:bodyPr/>
          <a:lstStyle/>
          <a:p>
            <a:endParaRPr lang="en-GB"/>
          </a:p>
        </p:txBody>
      </p:sp>
      <p:sp>
        <p:nvSpPr>
          <p:cNvPr id="4" name="Content Placeholder 3">
            <a:extLst>
              <a:ext uri="{FF2B5EF4-FFF2-40B4-BE49-F238E27FC236}">
                <a16:creationId xmlns:a16="http://schemas.microsoft.com/office/drawing/2014/main" id="{98A87B06-F2ED-F548-9D93-4AF360490DF3}"/>
              </a:ext>
            </a:extLst>
          </p:cNvPr>
          <p:cNvSpPr>
            <a:spLocks noGrp="1"/>
          </p:cNvSpPr>
          <p:nvPr>
            <p:ph sz="quarter" idx="16"/>
          </p:nvPr>
        </p:nvSpPr>
        <p:spPr/>
        <p:txBody>
          <a:bodyPr/>
          <a:lstStyle/>
          <a:p>
            <a:endParaRPr lang="en-GB"/>
          </a:p>
        </p:txBody>
      </p:sp>
      <p:pic>
        <p:nvPicPr>
          <p:cNvPr id="6" name="Content Placeholder 5">
            <a:extLst>
              <a:ext uri="{FF2B5EF4-FFF2-40B4-BE49-F238E27FC236}">
                <a16:creationId xmlns:a16="http://schemas.microsoft.com/office/drawing/2014/main" id="{D9B2FC1B-EDB1-5147-865F-9C4C5DBFBE80}"/>
              </a:ext>
            </a:extLst>
          </p:cNvPr>
          <p:cNvPicPr>
            <a:picLocks noGrp="1" noChangeAspect="1"/>
          </p:cNvPicPr>
          <p:nvPr>
            <p:ph sz="quarter" idx="17"/>
          </p:nvPr>
        </p:nvPicPr>
        <p:blipFill>
          <a:blip r:embed="rId2"/>
          <a:stretch>
            <a:fillRect/>
          </a:stretch>
        </p:blipFill>
        <p:spPr>
          <a:xfrm>
            <a:off x="6400800" y="2290390"/>
            <a:ext cx="5029200" cy="2745532"/>
          </a:xfrm>
          <a:prstGeom prst="rect">
            <a:avLst/>
          </a:prstGeom>
        </p:spPr>
      </p:pic>
    </p:spTree>
    <p:extLst>
      <p:ext uri="{BB962C8B-B14F-4D97-AF65-F5344CB8AC3E}">
        <p14:creationId xmlns:p14="http://schemas.microsoft.com/office/powerpoint/2010/main" val="1638526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22A9E-79DA-9C4F-9F62-B16055083C99}"/>
              </a:ext>
            </a:extLst>
          </p:cNvPr>
          <p:cNvSpPr>
            <a:spLocks noGrp="1"/>
          </p:cNvSpPr>
          <p:nvPr>
            <p:ph type="ctrTitle"/>
          </p:nvPr>
        </p:nvSpPr>
        <p:spPr/>
        <p:txBody>
          <a:bodyPr/>
          <a:lstStyle/>
          <a:p>
            <a:r>
              <a:rPr lang="en-GB" dirty="0"/>
              <a:t>Future enhancements</a:t>
            </a:r>
          </a:p>
        </p:txBody>
      </p:sp>
      <p:sp>
        <p:nvSpPr>
          <p:cNvPr id="3" name="Text Placeholder 2">
            <a:extLst>
              <a:ext uri="{FF2B5EF4-FFF2-40B4-BE49-F238E27FC236}">
                <a16:creationId xmlns:a16="http://schemas.microsoft.com/office/drawing/2014/main" id="{6AD98FDB-37DD-1B4B-885E-7F6C8AD3238B}"/>
              </a:ext>
            </a:extLst>
          </p:cNvPr>
          <p:cNvSpPr>
            <a:spLocks noGrp="1"/>
          </p:cNvSpPr>
          <p:nvPr>
            <p:ph type="body" sz="quarter" idx="14"/>
          </p:nvPr>
        </p:nvSpPr>
        <p:spPr/>
        <p:txBody>
          <a:bodyPr/>
          <a:lstStyle/>
          <a:p>
            <a:endParaRPr lang="en-GB"/>
          </a:p>
        </p:txBody>
      </p:sp>
      <p:sp>
        <p:nvSpPr>
          <p:cNvPr id="4" name="Content Placeholder 3">
            <a:extLst>
              <a:ext uri="{FF2B5EF4-FFF2-40B4-BE49-F238E27FC236}">
                <a16:creationId xmlns:a16="http://schemas.microsoft.com/office/drawing/2014/main" id="{420BC9E7-43F6-CD49-B686-847546988A9C}"/>
              </a:ext>
            </a:extLst>
          </p:cNvPr>
          <p:cNvSpPr>
            <a:spLocks noGrp="1"/>
          </p:cNvSpPr>
          <p:nvPr>
            <p:ph sz="quarter" idx="16"/>
          </p:nvPr>
        </p:nvSpPr>
        <p:spPr/>
        <p:txBody>
          <a:bodyPr/>
          <a:lstStyle/>
          <a:p>
            <a:endParaRPr lang="en-GB"/>
          </a:p>
        </p:txBody>
      </p:sp>
      <p:sp>
        <p:nvSpPr>
          <p:cNvPr id="5" name="Content Placeholder 4">
            <a:extLst>
              <a:ext uri="{FF2B5EF4-FFF2-40B4-BE49-F238E27FC236}">
                <a16:creationId xmlns:a16="http://schemas.microsoft.com/office/drawing/2014/main" id="{243A47C7-DBF4-E94C-B65A-DB7489588730}"/>
              </a:ext>
            </a:extLst>
          </p:cNvPr>
          <p:cNvSpPr>
            <a:spLocks noGrp="1"/>
          </p:cNvSpPr>
          <p:nvPr>
            <p:ph sz="quarter" idx="17"/>
          </p:nvPr>
        </p:nvSpPr>
        <p:spPr/>
        <p:txBody>
          <a:bodyPr/>
          <a:lstStyle/>
          <a:p>
            <a:endParaRPr lang="en-GB"/>
          </a:p>
        </p:txBody>
      </p:sp>
    </p:spTree>
    <p:extLst>
      <p:ext uri="{BB962C8B-B14F-4D97-AF65-F5344CB8AC3E}">
        <p14:creationId xmlns:p14="http://schemas.microsoft.com/office/powerpoint/2010/main" val="3728870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51145-9B73-904D-9C08-A9FA014DB0E6}"/>
              </a:ext>
            </a:extLst>
          </p:cNvPr>
          <p:cNvSpPr>
            <a:spLocks noGrp="1"/>
          </p:cNvSpPr>
          <p:nvPr>
            <p:ph type="ctrTitle"/>
          </p:nvPr>
        </p:nvSpPr>
        <p:spPr/>
        <p:txBody>
          <a:bodyPr/>
          <a:lstStyle/>
          <a:p>
            <a:r>
              <a:rPr lang="en-GB" dirty="0"/>
              <a:t>Statement of Work</a:t>
            </a:r>
          </a:p>
        </p:txBody>
      </p:sp>
      <p:sp>
        <p:nvSpPr>
          <p:cNvPr id="3" name="Subtitle 2">
            <a:extLst>
              <a:ext uri="{FF2B5EF4-FFF2-40B4-BE49-F238E27FC236}">
                <a16:creationId xmlns:a16="http://schemas.microsoft.com/office/drawing/2014/main" id="{2ADA0E18-2EE9-A84B-A3AB-E572084C66B6}"/>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443280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F72D-ECC2-F644-BACF-012A7B9DEC8E}"/>
              </a:ext>
            </a:extLst>
          </p:cNvPr>
          <p:cNvSpPr>
            <a:spLocks noGrp="1"/>
          </p:cNvSpPr>
          <p:nvPr>
            <p:ph type="ctrTitle"/>
          </p:nvPr>
        </p:nvSpPr>
        <p:spPr/>
        <p:txBody>
          <a:bodyPr/>
          <a:lstStyle/>
          <a:p>
            <a:r>
              <a:rPr lang="en-GB" dirty="0"/>
              <a:t>Future Enhancement</a:t>
            </a:r>
            <a:br>
              <a:rPr lang="en-GB" dirty="0"/>
            </a:br>
            <a:r>
              <a:rPr lang="en-GB" dirty="0"/>
              <a:t>References &amp; acknowledgements</a:t>
            </a:r>
          </a:p>
        </p:txBody>
      </p:sp>
      <p:sp>
        <p:nvSpPr>
          <p:cNvPr id="5" name="Text Placeholder 4">
            <a:extLst>
              <a:ext uri="{FF2B5EF4-FFF2-40B4-BE49-F238E27FC236}">
                <a16:creationId xmlns:a16="http://schemas.microsoft.com/office/drawing/2014/main" id="{AD816149-30C9-9442-894D-923CCBD30D41}"/>
              </a:ext>
            </a:extLst>
          </p:cNvPr>
          <p:cNvSpPr>
            <a:spLocks noGrp="1"/>
          </p:cNvSpPr>
          <p:nvPr>
            <p:ph type="body" sz="quarter" idx="14"/>
          </p:nvPr>
        </p:nvSpPr>
        <p:spPr/>
        <p:txBody>
          <a:bodyPr/>
          <a:lstStyle/>
          <a:p>
            <a:r>
              <a:rPr lang="en-GB" dirty="0"/>
              <a:t>References</a:t>
            </a:r>
          </a:p>
        </p:txBody>
      </p:sp>
      <p:sp>
        <p:nvSpPr>
          <p:cNvPr id="6" name="Content Placeholder 5">
            <a:extLst>
              <a:ext uri="{FF2B5EF4-FFF2-40B4-BE49-F238E27FC236}">
                <a16:creationId xmlns:a16="http://schemas.microsoft.com/office/drawing/2014/main" id="{27179670-C004-5E4B-AA21-249687310345}"/>
              </a:ext>
            </a:extLst>
          </p:cNvPr>
          <p:cNvSpPr>
            <a:spLocks noGrp="1"/>
          </p:cNvSpPr>
          <p:nvPr>
            <p:ph sz="quarter" idx="16"/>
          </p:nvPr>
        </p:nvSpPr>
        <p:spPr/>
        <p:txBody>
          <a:bodyPr/>
          <a:lstStyle/>
          <a:p>
            <a:endParaRPr lang="en-GB"/>
          </a:p>
        </p:txBody>
      </p:sp>
      <p:sp>
        <p:nvSpPr>
          <p:cNvPr id="7" name="Content Placeholder 6">
            <a:extLst>
              <a:ext uri="{FF2B5EF4-FFF2-40B4-BE49-F238E27FC236}">
                <a16:creationId xmlns:a16="http://schemas.microsoft.com/office/drawing/2014/main" id="{CB776CBA-1C81-364B-889B-9E62604B3921}"/>
              </a:ext>
            </a:extLst>
          </p:cNvPr>
          <p:cNvSpPr>
            <a:spLocks noGrp="1"/>
          </p:cNvSpPr>
          <p:nvPr>
            <p:ph sz="quarter" idx="17"/>
          </p:nvPr>
        </p:nvSpPr>
        <p:spPr/>
        <p:txBody>
          <a:bodyPr/>
          <a:lstStyle/>
          <a:p>
            <a:r>
              <a:rPr lang="en-GB" dirty="0"/>
              <a:t>Acknowledgements</a:t>
            </a:r>
          </a:p>
        </p:txBody>
      </p:sp>
    </p:spTree>
    <p:extLst>
      <p:ext uri="{BB962C8B-B14F-4D97-AF65-F5344CB8AC3E}">
        <p14:creationId xmlns:p14="http://schemas.microsoft.com/office/powerpoint/2010/main" val="661472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AD78E-7939-3C49-90CF-D02B42A0BBD2}"/>
              </a:ext>
            </a:extLst>
          </p:cNvPr>
          <p:cNvSpPr>
            <a:spLocks noGrp="1"/>
          </p:cNvSpPr>
          <p:nvPr>
            <p:ph type="ctrTitle"/>
          </p:nvPr>
        </p:nvSpPr>
        <p:spPr/>
        <p:txBody>
          <a:bodyPr/>
          <a:lstStyle/>
          <a:p>
            <a:r>
              <a:rPr lang="en-GB" dirty="0"/>
              <a:t>Table of Contents</a:t>
            </a:r>
          </a:p>
        </p:txBody>
      </p:sp>
      <p:sp>
        <p:nvSpPr>
          <p:cNvPr id="3" name="Subtitle 2">
            <a:extLst>
              <a:ext uri="{FF2B5EF4-FFF2-40B4-BE49-F238E27FC236}">
                <a16:creationId xmlns:a16="http://schemas.microsoft.com/office/drawing/2014/main" id="{18E262A5-DCE4-1441-8813-BA772800EFEC}"/>
              </a:ext>
            </a:extLst>
          </p:cNvPr>
          <p:cNvSpPr>
            <a:spLocks noGrp="1"/>
          </p:cNvSpPr>
          <p:nvPr>
            <p:ph type="subTitle" idx="1"/>
          </p:nvPr>
        </p:nvSpPr>
        <p:spPr>
          <a:xfrm>
            <a:off x="3035299" y="1160463"/>
            <a:ext cx="8394701" cy="4537075"/>
          </a:xfrm>
        </p:spPr>
        <p:txBody>
          <a:bodyPr/>
          <a:lstStyle/>
          <a:p>
            <a:pPr marL="457200" indent="-457200">
              <a:buFont typeface="+mj-lt"/>
              <a:buAutoNum type="arabicPeriod"/>
            </a:pPr>
            <a:r>
              <a:rPr lang="en-GB" dirty="0">
                <a:latin typeface="Nunito Sans" pitchFamily="2" charset="77"/>
              </a:rPr>
              <a:t>Executive Summary</a:t>
            </a:r>
          </a:p>
        </p:txBody>
      </p:sp>
    </p:spTree>
    <p:extLst>
      <p:ext uri="{BB962C8B-B14F-4D97-AF65-F5344CB8AC3E}">
        <p14:creationId xmlns:p14="http://schemas.microsoft.com/office/powerpoint/2010/main" val="2703277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25782-8D7C-E849-8AF6-451C47DEA99B}"/>
              </a:ext>
            </a:extLst>
          </p:cNvPr>
          <p:cNvSpPr>
            <a:spLocks noGrp="1"/>
          </p:cNvSpPr>
          <p:nvPr>
            <p:ph type="ctrTitle"/>
          </p:nvPr>
        </p:nvSpPr>
        <p:spPr/>
        <p:txBody>
          <a:bodyPr/>
          <a:lstStyle/>
          <a:p>
            <a:r>
              <a:rPr lang="en-GB" dirty="0"/>
              <a:t>Executive Summary</a:t>
            </a:r>
          </a:p>
        </p:txBody>
      </p:sp>
      <p:sp>
        <p:nvSpPr>
          <p:cNvPr id="4" name="Text Placeholder 3">
            <a:extLst>
              <a:ext uri="{FF2B5EF4-FFF2-40B4-BE49-F238E27FC236}">
                <a16:creationId xmlns:a16="http://schemas.microsoft.com/office/drawing/2014/main" id="{F2E07146-ECD1-FF4A-A36C-65F2577A56B2}"/>
              </a:ext>
            </a:extLst>
          </p:cNvPr>
          <p:cNvSpPr>
            <a:spLocks noGrp="1"/>
          </p:cNvSpPr>
          <p:nvPr>
            <p:ph type="body" sz="quarter" idx="14"/>
          </p:nvPr>
        </p:nvSpPr>
        <p:spPr>
          <a:xfrm>
            <a:off x="914400" y="703752"/>
            <a:ext cx="5029200" cy="5005387"/>
          </a:xfrm>
        </p:spPr>
        <p:txBody>
          <a:bodyPr/>
          <a:lstStyle/>
          <a:p>
            <a:pPr marL="0" indent="0">
              <a:buNone/>
            </a:pPr>
            <a:r>
              <a:rPr lang="en-SG" sz="1400" b="1" dirty="0">
                <a:latin typeface="Nunito Sans SemiBold" pitchFamily="2" charset="77"/>
              </a:rPr>
              <a:t>Background</a:t>
            </a:r>
          </a:p>
          <a:p>
            <a:pPr marL="0" indent="0">
              <a:buNone/>
            </a:pPr>
            <a:r>
              <a:rPr lang="en-SG" sz="1200" dirty="0"/>
              <a:t>A study published by the </a:t>
            </a:r>
            <a:r>
              <a:rPr lang="en-SG" sz="1200" dirty="0" err="1"/>
              <a:t>Terner</a:t>
            </a:r>
            <a:r>
              <a:rPr lang="en-SG" sz="1200" dirty="0"/>
              <a:t>  </a:t>
            </a:r>
            <a:r>
              <a:rPr lang="en-SG" sz="1200" dirty="0" err="1"/>
              <a:t>Center</a:t>
            </a:r>
            <a:r>
              <a:rPr lang="en-SG" sz="1200" dirty="0"/>
              <a:t> of the University of California at Berkeley found that housing stability to social improvement as it allows the under privileged to focus on education, employment, and other dimensions of economic mobility.  It promotes investments in professional development helped them to keep their jobs by reducing involuntary moves. </a:t>
            </a:r>
          </a:p>
          <a:p>
            <a:pPr marL="0" indent="0">
              <a:buNone/>
            </a:pPr>
            <a:r>
              <a:rPr lang="en-SG" sz="1200" b="1" dirty="0">
                <a:latin typeface="Nunito Sans SemiBold" pitchFamily="2" charset="77"/>
              </a:rPr>
              <a:t>Promoting affordable housing, therefore, has the significant positive impact on the community.</a:t>
            </a:r>
          </a:p>
          <a:p>
            <a:pPr marL="0" indent="0">
              <a:buNone/>
            </a:pPr>
            <a:r>
              <a:rPr lang="en-SG" sz="1200" dirty="0"/>
              <a:t>The Federal Low Income Housing Tax Credit Program (LIHTC) provides tax credit to promote development of affordable rental housing. In Michigan, this is administered by the Michigan State Housing Development Authority (MSHDA). Projects under the scheme are awarded based on the quality of the proposal and the location as rated by the LIHTC Scoring Criteria. The criteria takes into consideration the following factors:</a:t>
            </a:r>
          </a:p>
          <a:p>
            <a:pPr marL="0" indent="0">
              <a:buNone/>
            </a:pPr>
            <a:endParaRPr lang="en-SG" sz="1200" dirty="0"/>
          </a:p>
          <a:p>
            <a:pPr>
              <a:lnSpc>
                <a:spcPct val="100000"/>
              </a:lnSpc>
              <a:spcBef>
                <a:spcPts val="0"/>
              </a:spcBef>
            </a:pPr>
            <a:r>
              <a:rPr lang="en-SG" sz="1200" dirty="0"/>
              <a:t>Proximity to Transportation</a:t>
            </a:r>
          </a:p>
          <a:p>
            <a:pPr>
              <a:lnSpc>
                <a:spcPct val="100000"/>
              </a:lnSpc>
              <a:spcBef>
                <a:spcPts val="0"/>
              </a:spcBef>
            </a:pPr>
            <a:r>
              <a:rPr lang="en-SG" sz="1200" dirty="0"/>
              <a:t>Proximity to Amenities</a:t>
            </a:r>
          </a:p>
          <a:p>
            <a:pPr>
              <a:lnSpc>
                <a:spcPct val="100000"/>
              </a:lnSpc>
              <a:spcBef>
                <a:spcPts val="0"/>
              </a:spcBef>
            </a:pPr>
            <a:r>
              <a:rPr lang="en-SG" sz="1200" dirty="0"/>
              <a:t>Enterprise 360 Opportunity 360 Score</a:t>
            </a:r>
          </a:p>
          <a:p>
            <a:pPr>
              <a:lnSpc>
                <a:spcPct val="100000"/>
              </a:lnSpc>
              <a:spcBef>
                <a:spcPts val="0"/>
              </a:spcBef>
            </a:pPr>
            <a:r>
              <a:rPr lang="en-SG" sz="1200" dirty="0"/>
              <a:t>Walk Score</a:t>
            </a:r>
          </a:p>
          <a:p>
            <a:pPr>
              <a:lnSpc>
                <a:spcPct val="100000"/>
              </a:lnSpc>
              <a:spcBef>
                <a:spcPts val="0"/>
              </a:spcBef>
            </a:pPr>
            <a:r>
              <a:rPr lang="en-SG" sz="1200" dirty="0"/>
              <a:t>Distance from Employment </a:t>
            </a:r>
            <a:r>
              <a:rPr lang="en-SG" sz="1200" dirty="0" err="1"/>
              <a:t>Centers</a:t>
            </a:r>
            <a:endParaRPr lang="en-SG" sz="1200" dirty="0"/>
          </a:p>
          <a:p>
            <a:pPr>
              <a:lnSpc>
                <a:spcPct val="100000"/>
              </a:lnSpc>
              <a:spcBef>
                <a:spcPts val="0"/>
              </a:spcBef>
            </a:pPr>
            <a:r>
              <a:rPr lang="en-SG" sz="1200" dirty="0"/>
              <a:t>Located in </a:t>
            </a:r>
            <a:r>
              <a:rPr lang="en-SG" sz="1200" dirty="0" err="1"/>
              <a:t>Neighborhood</a:t>
            </a:r>
            <a:r>
              <a:rPr lang="en-SG" sz="1200" dirty="0"/>
              <a:t> Investment Activity Areas</a:t>
            </a:r>
          </a:p>
          <a:p>
            <a:pPr>
              <a:lnSpc>
                <a:spcPct val="100000"/>
              </a:lnSpc>
              <a:spcBef>
                <a:spcPts val="0"/>
              </a:spcBef>
            </a:pPr>
            <a:r>
              <a:rPr lang="en-SG" sz="1200" dirty="0"/>
              <a:t>Affordable/Market Rent Differential</a:t>
            </a:r>
          </a:p>
          <a:p>
            <a:pPr>
              <a:lnSpc>
                <a:spcPct val="100000"/>
              </a:lnSpc>
              <a:spcBef>
                <a:spcPts val="0"/>
              </a:spcBef>
            </a:pPr>
            <a:r>
              <a:rPr lang="en-SG" sz="1200" dirty="0"/>
              <a:t>Located in Opportunity or Rising Tide Communities</a:t>
            </a:r>
          </a:p>
          <a:p>
            <a:endParaRPr lang="en-SG" sz="1400" dirty="0"/>
          </a:p>
          <a:p>
            <a:endParaRPr lang="en-SG" sz="1400" dirty="0"/>
          </a:p>
          <a:p>
            <a:pPr marL="0" indent="0">
              <a:buNone/>
            </a:pPr>
            <a:r>
              <a:rPr lang="en-SG" sz="1400" dirty="0"/>
              <a:t> </a:t>
            </a:r>
          </a:p>
          <a:p>
            <a:pPr marL="0" indent="0">
              <a:buNone/>
            </a:pPr>
            <a:endParaRPr lang="en-GB" sz="1400" dirty="0"/>
          </a:p>
        </p:txBody>
      </p:sp>
      <p:sp>
        <p:nvSpPr>
          <p:cNvPr id="5" name="Text Placeholder 4">
            <a:extLst>
              <a:ext uri="{FF2B5EF4-FFF2-40B4-BE49-F238E27FC236}">
                <a16:creationId xmlns:a16="http://schemas.microsoft.com/office/drawing/2014/main" id="{29096EB1-7BBA-8C43-8ADD-4C1B0F3C7B24}"/>
              </a:ext>
            </a:extLst>
          </p:cNvPr>
          <p:cNvSpPr>
            <a:spLocks noGrp="1"/>
          </p:cNvSpPr>
          <p:nvPr>
            <p:ph type="body" sz="quarter" idx="15"/>
          </p:nvPr>
        </p:nvSpPr>
        <p:spPr>
          <a:xfrm>
            <a:off x="6400800" y="692151"/>
            <a:ext cx="5029200" cy="5473700"/>
          </a:xfrm>
        </p:spPr>
        <p:txBody>
          <a:bodyPr/>
          <a:lstStyle/>
          <a:p>
            <a:pPr marL="0" indent="0">
              <a:buNone/>
            </a:pPr>
            <a:r>
              <a:rPr lang="en-GB" sz="1400" b="1" dirty="0">
                <a:latin typeface="Nunito Sans SemiBold" pitchFamily="2" charset="77"/>
              </a:rPr>
              <a:t>Motivation</a:t>
            </a:r>
          </a:p>
          <a:p>
            <a:pPr marL="0" indent="0">
              <a:buNone/>
            </a:pPr>
            <a:r>
              <a:rPr lang="en-GB" sz="1200" dirty="0"/>
              <a:t>The ability to secure adequate funding is an important determinant of success and financial viability for affordable housing projects.  The ability to select locations with the highest scoring criteria, there will be an important competitive advantage for the developers.</a:t>
            </a:r>
          </a:p>
          <a:p>
            <a:pPr marL="0" indent="0">
              <a:buNone/>
            </a:pPr>
            <a:r>
              <a:rPr lang="en-GB" sz="1200" dirty="0"/>
              <a:t>Unfortunately, there are not tools that will help developers identify locations with the highest scores.  Housing developers often rely on word of mouth to identify potential development sites or visiting potential sites.  Decisions can be suboptimal due to the inability to select the best possible location.</a:t>
            </a:r>
          </a:p>
          <a:p>
            <a:pPr marL="0" indent="0">
              <a:buNone/>
            </a:pPr>
            <a:r>
              <a:rPr lang="en-GB" sz="1200" dirty="0"/>
              <a:t>This project aims to address this information gap by developing an </a:t>
            </a:r>
            <a:r>
              <a:rPr lang="en-GB" sz="1200" b="1" dirty="0">
                <a:latin typeface="Nunito Sans SemiBold" pitchFamily="2" charset="77"/>
              </a:rPr>
              <a:t>integrated tool to identify the ideal sites </a:t>
            </a:r>
            <a:r>
              <a:rPr lang="en-GB" sz="1200" dirty="0"/>
              <a:t>by aggregating multiple sources into a single database and calculate the Score. </a:t>
            </a:r>
          </a:p>
          <a:p>
            <a:pPr marL="0" indent="0">
              <a:buNone/>
            </a:pPr>
            <a:r>
              <a:rPr lang="en-GB" sz="1200" dirty="0"/>
              <a:t>A visualization tool will be develop to provide the </a:t>
            </a:r>
            <a:r>
              <a:rPr lang="en-GB" sz="1200" b="1" dirty="0">
                <a:latin typeface="Nunito Sans SemiBold" pitchFamily="2" charset="77"/>
              </a:rPr>
              <a:t>MSHDA Score for all the properties and show them in the context of the </a:t>
            </a:r>
            <a:r>
              <a:rPr lang="en-GB" sz="1200" b="1" dirty="0" err="1">
                <a:latin typeface="Nunito Sans SemiBold" pitchFamily="2" charset="77"/>
              </a:rPr>
              <a:t>neighborhood</a:t>
            </a:r>
            <a:r>
              <a:rPr lang="en-GB" sz="1200" b="1" dirty="0">
                <a:latin typeface="Nunito Sans SemiBold" pitchFamily="2" charset="77"/>
              </a:rPr>
              <a:t>.  </a:t>
            </a:r>
          </a:p>
          <a:p>
            <a:pPr marL="0" indent="0">
              <a:buNone/>
            </a:pPr>
            <a:r>
              <a:rPr lang="en-GB" sz="1200" dirty="0"/>
              <a:t>The </a:t>
            </a:r>
            <a:r>
              <a:rPr lang="en-GB" sz="1200" b="1" dirty="0">
                <a:latin typeface="Nunito Sans SemiBold" pitchFamily="2" charset="77"/>
              </a:rPr>
              <a:t>scope of this project will focus on Kent County</a:t>
            </a:r>
            <a:r>
              <a:rPr lang="en-GB" sz="1200" dirty="0"/>
              <a:t> but it can be expanded to cover the entire state of Michigan if the data is available</a:t>
            </a:r>
            <a:endParaRPr lang="en-GB" sz="1400" dirty="0"/>
          </a:p>
          <a:p>
            <a:pPr marL="0" indent="0">
              <a:buNone/>
            </a:pPr>
            <a:endParaRPr lang="en-GB" sz="1400" dirty="0"/>
          </a:p>
          <a:p>
            <a:pPr marL="0" indent="0">
              <a:buNone/>
            </a:pPr>
            <a:endParaRPr lang="en-GB" sz="1400" dirty="0"/>
          </a:p>
          <a:p>
            <a:pPr marL="0" indent="0">
              <a:buNone/>
            </a:pPr>
            <a:endParaRPr lang="en-GB" sz="1400" dirty="0"/>
          </a:p>
          <a:p>
            <a:pPr marL="0" indent="0">
              <a:buNone/>
            </a:pPr>
            <a:endParaRPr lang="en-GB" sz="1400" dirty="0"/>
          </a:p>
        </p:txBody>
      </p:sp>
      <p:sp>
        <p:nvSpPr>
          <p:cNvPr id="8" name="Rectangle 7">
            <a:extLst>
              <a:ext uri="{FF2B5EF4-FFF2-40B4-BE49-F238E27FC236}">
                <a16:creationId xmlns:a16="http://schemas.microsoft.com/office/drawing/2014/main" id="{0912E9D3-78EE-514F-9DE1-D17E3DAD4DF8}"/>
              </a:ext>
            </a:extLst>
          </p:cNvPr>
          <p:cNvSpPr/>
          <p:nvPr/>
        </p:nvSpPr>
        <p:spPr>
          <a:xfrm>
            <a:off x="6391656" y="5697538"/>
            <a:ext cx="5029200" cy="468312"/>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CB05"/>
                </a:solidFill>
                <a:latin typeface="Nunito Sans" pitchFamily="2" charset="77"/>
              </a:rPr>
              <a:t>Improving information flow will allow developers to improve their proposals and align to the government’s housing development priorities.</a:t>
            </a:r>
          </a:p>
        </p:txBody>
      </p:sp>
      <p:sp>
        <p:nvSpPr>
          <p:cNvPr id="3" name="Rectangle 2">
            <a:extLst>
              <a:ext uri="{FF2B5EF4-FFF2-40B4-BE49-F238E27FC236}">
                <a16:creationId xmlns:a16="http://schemas.microsoft.com/office/drawing/2014/main" id="{720CAC7F-0120-8446-B8C0-BA724056A333}"/>
              </a:ext>
            </a:extLst>
          </p:cNvPr>
          <p:cNvSpPr/>
          <p:nvPr/>
        </p:nvSpPr>
        <p:spPr>
          <a:xfrm>
            <a:off x="936171" y="5697538"/>
            <a:ext cx="5007429" cy="468312"/>
          </a:xfrm>
          <a:prstGeom prst="rect">
            <a:avLst/>
          </a:prstGeom>
          <a:solidFill>
            <a:srgbClr val="0026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800" dirty="0">
                <a:solidFill>
                  <a:srgbClr val="FFCB05"/>
                </a:solidFill>
                <a:highlight>
                  <a:srgbClr val="00274C"/>
                </a:highlight>
                <a:latin typeface="Nunito Sans ExtraLight" pitchFamily="2" charset="77"/>
              </a:rPr>
              <a:t>For details, refer to  Scoring Summary for 2021 https://</a:t>
            </a:r>
            <a:r>
              <a:rPr lang="en-SG" sz="800" dirty="0" err="1">
                <a:solidFill>
                  <a:srgbClr val="FFCB05"/>
                </a:solidFill>
                <a:highlight>
                  <a:srgbClr val="00274C"/>
                </a:highlight>
                <a:latin typeface="Nunito Sans ExtraLight" pitchFamily="2" charset="77"/>
              </a:rPr>
              <a:t>www.michigan.gov</a:t>
            </a:r>
            <a:r>
              <a:rPr lang="en-SG" sz="800" dirty="0">
                <a:solidFill>
                  <a:srgbClr val="FFCB05"/>
                </a:solidFill>
                <a:highlight>
                  <a:srgbClr val="00274C"/>
                </a:highlight>
                <a:latin typeface="Nunito Sans ExtraLight" pitchFamily="2" charset="77"/>
              </a:rPr>
              <a:t>/documents/</a:t>
            </a:r>
            <a:r>
              <a:rPr lang="en-SG" sz="800" dirty="0" err="1">
                <a:solidFill>
                  <a:srgbClr val="FFCB05"/>
                </a:solidFill>
                <a:highlight>
                  <a:srgbClr val="00274C"/>
                </a:highlight>
                <a:latin typeface="Nunito Sans ExtraLight" pitchFamily="2" charset="77"/>
              </a:rPr>
              <a:t>mshda</a:t>
            </a:r>
            <a:r>
              <a:rPr lang="en-SG" sz="800" dirty="0">
                <a:solidFill>
                  <a:srgbClr val="FFCB05"/>
                </a:solidFill>
                <a:highlight>
                  <a:srgbClr val="00274C"/>
                </a:highlight>
                <a:latin typeface="Nunito Sans ExtraLight" pitchFamily="2" charset="77"/>
              </a:rPr>
              <a:t>/mshda_li_qap_2021_score_sum_final_708132_7.xls</a:t>
            </a:r>
          </a:p>
        </p:txBody>
      </p:sp>
    </p:spTree>
    <p:extLst>
      <p:ext uri="{BB962C8B-B14F-4D97-AF65-F5344CB8AC3E}">
        <p14:creationId xmlns:p14="http://schemas.microsoft.com/office/powerpoint/2010/main" val="2740225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97683-5A8A-A641-A1A8-E479C04BD5F4}"/>
              </a:ext>
            </a:extLst>
          </p:cNvPr>
          <p:cNvSpPr>
            <a:spLocks noGrp="1"/>
          </p:cNvSpPr>
          <p:nvPr>
            <p:ph type="ctrTitle"/>
          </p:nvPr>
        </p:nvSpPr>
        <p:spPr>
          <a:xfrm>
            <a:off x="914399" y="0"/>
            <a:ext cx="9010091" cy="692150"/>
          </a:xfrm>
        </p:spPr>
        <p:txBody>
          <a:bodyPr/>
          <a:lstStyle/>
          <a:p>
            <a:r>
              <a:rPr lang="en-GB" dirty="0"/>
              <a:t>Python Libraries Used</a:t>
            </a:r>
          </a:p>
        </p:txBody>
      </p:sp>
      <p:sp>
        <p:nvSpPr>
          <p:cNvPr id="6" name="Subtitle 5">
            <a:extLst>
              <a:ext uri="{FF2B5EF4-FFF2-40B4-BE49-F238E27FC236}">
                <a16:creationId xmlns:a16="http://schemas.microsoft.com/office/drawing/2014/main" id="{2219C13A-65A0-514C-8A08-C946E767C067}"/>
              </a:ext>
            </a:extLst>
          </p:cNvPr>
          <p:cNvSpPr>
            <a:spLocks noGrp="1"/>
          </p:cNvSpPr>
          <p:nvPr>
            <p:ph type="subTitle" idx="1"/>
          </p:nvPr>
        </p:nvSpPr>
        <p:spPr>
          <a:xfrm>
            <a:off x="914399" y="692151"/>
            <a:ext cx="10515601" cy="1212849"/>
          </a:xfrm>
        </p:spPr>
        <p:txBody>
          <a:bodyPr/>
          <a:lstStyle/>
          <a:p>
            <a:r>
              <a:rPr lang="en-GB" sz="1200" dirty="0"/>
              <a:t>Some commentary about libraries</a:t>
            </a:r>
          </a:p>
        </p:txBody>
      </p:sp>
      <p:graphicFrame>
        <p:nvGraphicFramePr>
          <p:cNvPr id="4" name="Table 4">
            <a:extLst>
              <a:ext uri="{FF2B5EF4-FFF2-40B4-BE49-F238E27FC236}">
                <a16:creationId xmlns:a16="http://schemas.microsoft.com/office/drawing/2014/main" id="{789C8835-8AB1-8045-966D-DBA5DD5BDA00}"/>
              </a:ext>
            </a:extLst>
          </p:cNvPr>
          <p:cNvGraphicFramePr>
            <a:graphicFrameLocks noGrp="1"/>
          </p:cNvGraphicFramePr>
          <p:nvPr>
            <p:extLst>
              <p:ext uri="{D42A27DB-BD31-4B8C-83A1-F6EECF244321}">
                <p14:modId xmlns:p14="http://schemas.microsoft.com/office/powerpoint/2010/main" val="1278332827"/>
              </p:ext>
            </p:extLst>
          </p:nvPr>
        </p:nvGraphicFramePr>
        <p:xfrm>
          <a:off x="914400" y="1947190"/>
          <a:ext cx="10515600" cy="4168886"/>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646679225"/>
                    </a:ext>
                  </a:extLst>
                </a:gridCol>
                <a:gridCol w="8229600">
                  <a:extLst>
                    <a:ext uri="{9D8B030D-6E8A-4147-A177-3AD203B41FA5}">
                      <a16:colId xmlns:a16="http://schemas.microsoft.com/office/drawing/2014/main" val="2261753113"/>
                    </a:ext>
                  </a:extLst>
                </a:gridCol>
              </a:tblGrid>
              <a:tr h="416180">
                <a:tc>
                  <a:txBody>
                    <a:bodyPr/>
                    <a:lstStyle/>
                    <a:p>
                      <a:r>
                        <a:rPr lang="en-GB" sz="1600" b="1" i="0" dirty="0">
                          <a:solidFill>
                            <a:srgbClr val="FFCB05"/>
                          </a:solidFill>
                          <a:latin typeface="Nunito Sans" pitchFamily="2" charset="77"/>
                        </a:rPr>
                        <a:t>Libraries</a:t>
                      </a:r>
                    </a:p>
                  </a:txBody>
                  <a:tcPr anchor="ctr">
                    <a:solidFill>
                      <a:srgbClr val="002060"/>
                    </a:solidFill>
                  </a:tcPr>
                </a:tc>
                <a:tc>
                  <a:txBody>
                    <a:bodyPr/>
                    <a:lstStyle/>
                    <a:p>
                      <a:r>
                        <a:rPr lang="en-GB" sz="1600" b="1" i="0" dirty="0">
                          <a:solidFill>
                            <a:srgbClr val="FFCB05"/>
                          </a:solidFill>
                          <a:latin typeface="Nunito Sans" pitchFamily="2" charset="77"/>
                        </a:rPr>
                        <a:t>Usage</a:t>
                      </a:r>
                    </a:p>
                  </a:txBody>
                  <a:tcPr anchor="ctr">
                    <a:solidFill>
                      <a:srgbClr val="00274C"/>
                    </a:solidFill>
                  </a:tcPr>
                </a:tc>
                <a:extLst>
                  <a:ext uri="{0D108BD9-81ED-4DB2-BD59-A6C34878D82A}">
                    <a16:rowId xmlns:a16="http://schemas.microsoft.com/office/drawing/2014/main" val="3767179639"/>
                  </a:ext>
                </a:extLst>
              </a:tr>
              <a:tr h="416180">
                <a:tc>
                  <a:txBody>
                    <a:bodyPr/>
                    <a:lstStyle/>
                    <a:p>
                      <a:pPr>
                        <a:lnSpc>
                          <a:spcPct val="100000"/>
                        </a:lnSpc>
                        <a:spcBef>
                          <a:spcPts val="0"/>
                        </a:spcBef>
                      </a:pPr>
                      <a:r>
                        <a:rPr lang="en-SG" sz="1200" b="0" i="0" dirty="0" err="1">
                          <a:latin typeface="Nunito Sans Light" pitchFamily="2" charset="77"/>
                        </a:rPr>
                        <a:t>Numpy</a:t>
                      </a:r>
                      <a:r>
                        <a:rPr lang="en-SG" sz="1200" b="0" i="0" dirty="0">
                          <a:latin typeface="Nunito Sans Light" pitchFamily="2" charset="77"/>
                        </a:rPr>
                        <a:t> and Pandas</a:t>
                      </a:r>
                    </a:p>
                  </a:txBody>
                  <a:tcPr anchor="ctr"/>
                </a:tc>
                <a:tc>
                  <a:txBody>
                    <a:bodyPr/>
                    <a:lstStyle/>
                    <a:p>
                      <a:endParaRPr lang="en-GB" sz="1200" b="0" i="0" dirty="0">
                        <a:latin typeface="Nunito Sans Light" pitchFamily="2" charset="77"/>
                      </a:endParaRPr>
                    </a:p>
                  </a:txBody>
                  <a:tcPr anchor="ctr"/>
                </a:tc>
                <a:extLst>
                  <a:ext uri="{0D108BD9-81ED-4DB2-BD59-A6C34878D82A}">
                    <a16:rowId xmlns:a16="http://schemas.microsoft.com/office/drawing/2014/main" val="1453628781"/>
                  </a:ext>
                </a:extLst>
              </a:tr>
              <a:tr h="416180">
                <a:tc>
                  <a:txBody>
                    <a:bodyPr/>
                    <a:lstStyle/>
                    <a:p>
                      <a:pPr>
                        <a:lnSpc>
                          <a:spcPct val="100000"/>
                        </a:lnSpc>
                        <a:spcBef>
                          <a:spcPts val="0"/>
                        </a:spcBef>
                      </a:pPr>
                      <a:r>
                        <a:rPr lang="en-SG" sz="1200" b="0" i="0" dirty="0" err="1">
                          <a:latin typeface="Nunito Sans Light" pitchFamily="2" charset="77"/>
                        </a:rPr>
                        <a:t>GeoPandas</a:t>
                      </a:r>
                      <a:endParaRPr lang="en-SG" sz="1200" b="0" i="0" dirty="0">
                        <a:latin typeface="Nunito Sans Light" pitchFamily="2" charset="77"/>
                      </a:endParaRPr>
                    </a:p>
                  </a:txBody>
                  <a:tcPr anchor="ctr"/>
                </a:tc>
                <a:tc>
                  <a:txBody>
                    <a:bodyPr/>
                    <a:lstStyle/>
                    <a:p>
                      <a:endParaRPr lang="en-GB" sz="1200" b="0" i="0" dirty="0">
                        <a:latin typeface="Nunito Sans Light" pitchFamily="2" charset="77"/>
                      </a:endParaRPr>
                    </a:p>
                  </a:txBody>
                  <a:tcPr anchor="ctr"/>
                </a:tc>
                <a:extLst>
                  <a:ext uri="{0D108BD9-81ED-4DB2-BD59-A6C34878D82A}">
                    <a16:rowId xmlns:a16="http://schemas.microsoft.com/office/drawing/2014/main" val="3995063640"/>
                  </a:ext>
                </a:extLst>
              </a:tr>
              <a:tr h="416180">
                <a:tc>
                  <a:txBody>
                    <a:bodyPr/>
                    <a:lstStyle/>
                    <a:p>
                      <a:pPr>
                        <a:lnSpc>
                          <a:spcPct val="100000"/>
                        </a:lnSpc>
                        <a:spcBef>
                          <a:spcPts val="0"/>
                        </a:spcBef>
                      </a:pPr>
                      <a:r>
                        <a:rPr lang="en-SG" sz="1200" b="0" i="0" dirty="0" err="1">
                          <a:latin typeface="Nunito Sans Light" pitchFamily="2" charset="77"/>
                        </a:rPr>
                        <a:t>SQLalchemy</a:t>
                      </a:r>
                      <a:endParaRPr lang="en-SG" sz="1200" b="0" i="0" dirty="0">
                        <a:latin typeface="Nunito Sans Light" pitchFamily="2" charset="77"/>
                      </a:endParaRPr>
                    </a:p>
                  </a:txBody>
                  <a:tcPr anchor="ctr"/>
                </a:tc>
                <a:tc>
                  <a:txBody>
                    <a:bodyPr/>
                    <a:lstStyle/>
                    <a:p>
                      <a:endParaRPr lang="en-GB" sz="1200" b="0" i="0">
                        <a:latin typeface="Nunito Sans Light" pitchFamily="2" charset="77"/>
                      </a:endParaRPr>
                    </a:p>
                  </a:txBody>
                  <a:tcPr anchor="ctr"/>
                </a:tc>
                <a:extLst>
                  <a:ext uri="{0D108BD9-81ED-4DB2-BD59-A6C34878D82A}">
                    <a16:rowId xmlns:a16="http://schemas.microsoft.com/office/drawing/2014/main" val="4109684928"/>
                  </a:ext>
                </a:extLst>
              </a:tr>
              <a:tr h="416180">
                <a:tc>
                  <a:txBody>
                    <a:bodyPr/>
                    <a:lstStyle/>
                    <a:p>
                      <a:pPr>
                        <a:lnSpc>
                          <a:spcPct val="100000"/>
                        </a:lnSpc>
                        <a:spcBef>
                          <a:spcPts val="0"/>
                        </a:spcBef>
                      </a:pPr>
                      <a:r>
                        <a:rPr lang="en-SG" sz="1200" b="0" i="0" dirty="0">
                          <a:latin typeface="Nunito Sans Light" pitchFamily="2" charset="77"/>
                        </a:rPr>
                        <a:t>Matplotlib</a:t>
                      </a:r>
                    </a:p>
                  </a:txBody>
                  <a:tcPr anchor="ctr"/>
                </a:tc>
                <a:tc>
                  <a:txBody>
                    <a:bodyPr/>
                    <a:lstStyle/>
                    <a:p>
                      <a:endParaRPr lang="en-GB" sz="1200" b="0" i="0" dirty="0">
                        <a:latin typeface="Nunito Sans Light" pitchFamily="2" charset="77"/>
                      </a:endParaRPr>
                    </a:p>
                  </a:txBody>
                  <a:tcPr anchor="ctr"/>
                </a:tc>
                <a:extLst>
                  <a:ext uri="{0D108BD9-81ED-4DB2-BD59-A6C34878D82A}">
                    <a16:rowId xmlns:a16="http://schemas.microsoft.com/office/drawing/2014/main" val="625121243"/>
                  </a:ext>
                </a:extLst>
              </a:tr>
              <a:tr h="416180">
                <a:tc>
                  <a:txBody>
                    <a:bodyPr/>
                    <a:lstStyle/>
                    <a:p>
                      <a:pPr>
                        <a:lnSpc>
                          <a:spcPct val="100000"/>
                        </a:lnSpc>
                        <a:spcBef>
                          <a:spcPts val="0"/>
                        </a:spcBef>
                      </a:pPr>
                      <a:r>
                        <a:rPr lang="en-SG" sz="1200" b="0" i="0" dirty="0" err="1">
                          <a:latin typeface="Nunito Sans Light" pitchFamily="2" charset="77"/>
                        </a:rPr>
                        <a:t>Plotly</a:t>
                      </a:r>
                      <a:endParaRPr lang="en-SG" sz="1200" b="0" i="0" dirty="0">
                        <a:latin typeface="Nunito Sans Light" pitchFamily="2" charset="77"/>
                      </a:endParaRPr>
                    </a:p>
                  </a:txBody>
                  <a:tcPr anchor="ctr"/>
                </a:tc>
                <a:tc>
                  <a:txBody>
                    <a:bodyPr/>
                    <a:lstStyle/>
                    <a:p>
                      <a:endParaRPr lang="en-GB" sz="1200" b="0" i="0">
                        <a:latin typeface="Nunito Sans Light" pitchFamily="2" charset="77"/>
                      </a:endParaRPr>
                    </a:p>
                  </a:txBody>
                  <a:tcPr anchor="ctr"/>
                </a:tc>
                <a:extLst>
                  <a:ext uri="{0D108BD9-81ED-4DB2-BD59-A6C34878D82A}">
                    <a16:rowId xmlns:a16="http://schemas.microsoft.com/office/drawing/2014/main" val="1639334118"/>
                  </a:ext>
                </a:extLst>
              </a:tr>
              <a:tr h="418542">
                <a:tc>
                  <a:txBody>
                    <a:bodyPr/>
                    <a:lstStyle/>
                    <a:p>
                      <a:pPr>
                        <a:lnSpc>
                          <a:spcPct val="100000"/>
                        </a:lnSpc>
                        <a:spcBef>
                          <a:spcPts val="0"/>
                        </a:spcBef>
                      </a:pPr>
                      <a:r>
                        <a:rPr lang="en-SG" sz="1200" b="0" i="0" dirty="0">
                          <a:latin typeface="Nunito Sans Light" pitchFamily="2" charset="77"/>
                        </a:rPr>
                        <a:t>Seaborn</a:t>
                      </a:r>
                    </a:p>
                  </a:txBody>
                  <a:tcPr anchor="ctr"/>
                </a:tc>
                <a:tc>
                  <a:txBody>
                    <a:bodyPr/>
                    <a:lstStyle/>
                    <a:p>
                      <a:endParaRPr lang="en-GB" sz="1200" b="0" i="0">
                        <a:latin typeface="Nunito Sans Light" pitchFamily="2" charset="77"/>
                      </a:endParaRPr>
                    </a:p>
                  </a:txBody>
                  <a:tcPr anchor="ctr"/>
                </a:tc>
                <a:extLst>
                  <a:ext uri="{0D108BD9-81ED-4DB2-BD59-A6C34878D82A}">
                    <a16:rowId xmlns:a16="http://schemas.microsoft.com/office/drawing/2014/main" val="2559037313"/>
                  </a:ext>
                </a:extLst>
              </a:tr>
              <a:tr h="416180">
                <a:tc>
                  <a:txBody>
                    <a:bodyPr/>
                    <a:lstStyle/>
                    <a:p>
                      <a:pPr>
                        <a:lnSpc>
                          <a:spcPct val="100000"/>
                        </a:lnSpc>
                        <a:spcBef>
                          <a:spcPts val="0"/>
                        </a:spcBef>
                      </a:pPr>
                      <a:endParaRPr lang="en-SG" sz="1200" b="0" i="0" dirty="0">
                        <a:latin typeface="Nunito Sans Light" pitchFamily="2" charset="77"/>
                      </a:endParaRPr>
                    </a:p>
                  </a:txBody>
                  <a:tcPr anchor="ctr"/>
                </a:tc>
                <a:tc>
                  <a:txBody>
                    <a:bodyPr/>
                    <a:lstStyle/>
                    <a:p>
                      <a:endParaRPr lang="en-GB" sz="1200" b="0" i="0" dirty="0">
                        <a:latin typeface="Nunito Sans Light" pitchFamily="2" charset="77"/>
                      </a:endParaRPr>
                    </a:p>
                  </a:txBody>
                  <a:tcPr anchor="ctr"/>
                </a:tc>
                <a:extLst>
                  <a:ext uri="{0D108BD9-81ED-4DB2-BD59-A6C34878D82A}">
                    <a16:rowId xmlns:a16="http://schemas.microsoft.com/office/drawing/2014/main" val="2427371230"/>
                  </a:ext>
                </a:extLst>
              </a:tr>
              <a:tr h="4185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dirty="0">
                        <a:latin typeface="Nunito Sans Light" pitchFamily="2" charset="77"/>
                      </a:endParaRPr>
                    </a:p>
                  </a:txBody>
                  <a:tcPr anchor="ctr"/>
                </a:tc>
                <a:tc>
                  <a:txBody>
                    <a:bodyPr/>
                    <a:lstStyle/>
                    <a:p>
                      <a:endParaRPr lang="en-GB" sz="1200" b="0" i="0" dirty="0">
                        <a:latin typeface="Nunito Sans Light" pitchFamily="2" charset="77"/>
                      </a:endParaRPr>
                    </a:p>
                  </a:txBody>
                  <a:tcPr anchor="ctr"/>
                </a:tc>
                <a:extLst>
                  <a:ext uri="{0D108BD9-81ED-4DB2-BD59-A6C34878D82A}">
                    <a16:rowId xmlns:a16="http://schemas.microsoft.com/office/drawing/2014/main" val="4010583932"/>
                  </a:ext>
                </a:extLst>
              </a:tr>
              <a:tr h="4185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dirty="0">
                        <a:latin typeface="Nunito Sans Light" pitchFamily="2" charset="77"/>
                      </a:endParaRPr>
                    </a:p>
                  </a:txBody>
                  <a:tcPr anchor="ctr"/>
                </a:tc>
                <a:tc>
                  <a:txBody>
                    <a:bodyPr/>
                    <a:lstStyle/>
                    <a:p>
                      <a:endParaRPr lang="en-GB" sz="1200" b="0" i="0" dirty="0">
                        <a:latin typeface="Nunito Sans Light" pitchFamily="2" charset="77"/>
                      </a:endParaRPr>
                    </a:p>
                  </a:txBody>
                  <a:tcPr anchor="ctr"/>
                </a:tc>
                <a:extLst>
                  <a:ext uri="{0D108BD9-81ED-4DB2-BD59-A6C34878D82A}">
                    <a16:rowId xmlns:a16="http://schemas.microsoft.com/office/drawing/2014/main" val="727159944"/>
                  </a:ext>
                </a:extLst>
              </a:tr>
            </a:tbl>
          </a:graphicData>
        </a:graphic>
      </p:graphicFrame>
    </p:spTree>
    <p:extLst>
      <p:ext uri="{BB962C8B-B14F-4D97-AF65-F5344CB8AC3E}">
        <p14:creationId xmlns:p14="http://schemas.microsoft.com/office/powerpoint/2010/main" val="3457677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97683-5A8A-A641-A1A8-E479C04BD5F4}"/>
              </a:ext>
            </a:extLst>
          </p:cNvPr>
          <p:cNvSpPr>
            <a:spLocks noGrp="1"/>
          </p:cNvSpPr>
          <p:nvPr>
            <p:ph type="ctrTitle"/>
          </p:nvPr>
        </p:nvSpPr>
        <p:spPr>
          <a:xfrm>
            <a:off x="914399" y="0"/>
            <a:ext cx="9010091" cy="692150"/>
          </a:xfrm>
        </p:spPr>
        <p:txBody>
          <a:bodyPr/>
          <a:lstStyle/>
          <a:p>
            <a:r>
              <a:rPr lang="en-GB" dirty="0"/>
              <a:t>Data Sources</a:t>
            </a:r>
          </a:p>
        </p:txBody>
      </p:sp>
      <p:sp>
        <p:nvSpPr>
          <p:cNvPr id="6" name="Subtitle 5">
            <a:extLst>
              <a:ext uri="{FF2B5EF4-FFF2-40B4-BE49-F238E27FC236}">
                <a16:creationId xmlns:a16="http://schemas.microsoft.com/office/drawing/2014/main" id="{2219C13A-65A0-514C-8A08-C946E767C067}"/>
              </a:ext>
            </a:extLst>
          </p:cNvPr>
          <p:cNvSpPr>
            <a:spLocks noGrp="1"/>
          </p:cNvSpPr>
          <p:nvPr>
            <p:ph type="subTitle" idx="1"/>
          </p:nvPr>
        </p:nvSpPr>
        <p:spPr>
          <a:xfrm>
            <a:off x="914399" y="692151"/>
            <a:ext cx="10515601" cy="1212849"/>
          </a:xfrm>
        </p:spPr>
        <p:txBody>
          <a:bodyPr/>
          <a:lstStyle/>
          <a:p>
            <a:r>
              <a:rPr lang="en-GB" sz="1200" dirty="0"/>
              <a:t>Some commentary about data sources</a:t>
            </a:r>
          </a:p>
        </p:txBody>
      </p:sp>
      <p:graphicFrame>
        <p:nvGraphicFramePr>
          <p:cNvPr id="4" name="Table 4">
            <a:extLst>
              <a:ext uri="{FF2B5EF4-FFF2-40B4-BE49-F238E27FC236}">
                <a16:creationId xmlns:a16="http://schemas.microsoft.com/office/drawing/2014/main" id="{789C8835-8AB1-8045-966D-DBA5DD5BDA00}"/>
              </a:ext>
            </a:extLst>
          </p:cNvPr>
          <p:cNvGraphicFramePr>
            <a:graphicFrameLocks noGrp="1"/>
          </p:cNvGraphicFramePr>
          <p:nvPr/>
        </p:nvGraphicFramePr>
        <p:xfrm>
          <a:off x="914400" y="1947190"/>
          <a:ext cx="10515600" cy="4246202"/>
        </p:xfrm>
        <a:graphic>
          <a:graphicData uri="http://schemas.openxmlformats.org/drawingml/2006/table">
            <a:tbl>
              <a:tblPr firstRow="1" bandRow="1">
                <a:tableStyleId>{5C22544A-7EE6-4342-B048-85BDC9FD1C3A}</a:tableStyleId>
              </a:tblPr>
              <a:tblGrid>
                <a:gridCol w="3276600">
                  <a:extLst>
                    <a:ext uri="{9D8B030D-6E8A-4147-A177-3AD203B41FA5}">
                      <a16:colId xmlns:a16="http://schemas.microsoft.com/office/drawing/2014/main" val="2646679225"/>
                    </a:ext>
                  </a:extLst>
                </a:gridCol>
                <a:gridCol w="3733800">
                  <a:extLst>
                    <a:ext uri="{9D8B030D-6E8A-4147-A177-3AD203B41FA5}">
                      <a16:colId xmlns:a16="http://schemas.microsoft.com/office/drawing/2014/main" val="2261753113"/>
                    </a:ext>
                  </a:extLst>
                </a:gridCol>
                <a:gridCol w="3505200">
                  <a:extLst>
                    <a:ext uri="{9D8B030D-6E8A-4147-A177-3AD203B41FA5}">
                      <a16:colId xmlns:a16="http://schemas.microsoft.com/office/drawing/2014/main" val="3123014626"/>
                    </a:ext>
                  </a:extLst>
                </a:gridCol>
              </a:tblGrid>
              <a:tr h="416180">
                <a:tc>
                  <a:txBody>
                    <a:bodyPr/>
                    <a:lstStyle/>
                    <a:p>
                      <a:r>
                        <a:rPr lang="en-GB" sz="1600" b="1" i="0" dirty="0">
                          <a:solidFill>
                            <a:srgbClr val="FFCB05"/>
                          </a:solidFill>
                          <a:latin typeface="Nunito Sans" pitchFamily="2" charset="77"/>
                        </a:rPr>
                        <a:t>Data Type</a:t>
                      </a:r>
                    </a:p>
                  </a:txBody>
                  <a:tcPr anchor="ctr">
                    <a:solidFill>
                      <a:srgbClr val="002060"/>
                    </a:solidFill>
                  </a:tcPr>
                </a:tc>
                <a:tc>
                  <a:txBody>
                    <a:bodyPr/>
                    <a:lstStyle/>
                    <a:p>
                      <a:r>
                        <a:rPr lang="en-GB" sz="1600" b="1" i="0" dirty="0">
                          <a:solidFill>
                            <a:srgbClr val="FFCB05"/>
                          </a:solidFill>
                          <a:latin typeface="Nunito Sans" pitchFamily="2" charset="77"/>
                        </a:rPr>
                        <a:t>Source</a:t>
                      </a:r>
                    </a:p>
                  </a:txBody>
                  <a:tcPr anchor="ctr">
                    <a:solidFill>
                      <a:srgbClr val="00274C"/>
                    </a:solidFill>
                  </a:tcPr>
                </a:tc>
                <a:tc>
                  <a:txBody>
                    <a:bodyPr/>
                    <a:lstStyle/>
                    <a:p>
                      <a:r>
                        <a:rPr lang="en-GB" sz="1600" b="1" i="0" dirty="0">
                          <a:solidFill>
                            <a:srgbClr val="FFCB05"/>
                          </a:solidFill>
                          <a:latin typeface="Nunito Sans" pitchFamily="2" charset="77"/>
                        </a:rPr>
                        <a:t>Extraction method</a:t>
                      </a:r>
                    </a:p>
                  </a:txBody>
                  <a:tcPr anchor="ctr">
                    <a:solidFill>
                      <a:srgbClr val="00264C"/>
                    </a:solidFill>
                  </a:tcPr>
                </a:tc>
                <a:extLst>
                  <a:ext uri="{0D108BD9-81ED-4DB2-BD59-A6C34878D82A}">
                    <a16:rowId xmlns:a16="http://schemas.microsoft.com/office/drawing/2014/main" val="3767179639"/>
                  </a:ext>
                </a:extLst>
              </a:tr>
              <a:tr h="416180">
                <a:tc>
                  <a:txBody>
                    <a:bodyPr/>
                    <a:lstStyle/>
                    <a:p>
                      <a:pPr>
                        <a:lnSpc>
                          <a:spcPct val="100000"/>
                        </a:lnSpc>
                        <a:spcBef>
                          <a:spcPts val="0"/>
                        </a:spcBef>
                      </a:pPr>
                      <a:r>
                        <a:rPr lang="en-SG" sz="1200" b="0" i="0" dirty="0">
                          <a:latin typeface="Nunito Sans Light" pitchFamily="2" charset="77"/>
                        </a:rPr>
                        <a:t>Proximity to Transportation</a:t>
                      </a:r>
                    </a:p>
                  </a:txBody>
                  <a:tcPr anchor="ctr"/>
                </a:tc>
                <a:tc>
                  <a:txBody>
                    <a:bodyPr/>
                    <a:lstStyle/>
                    <a:p>
                      <a:endParaRPr lang="en-GB" sz="1200" b="0" i="0" dirty="0">
                        <a:latin typeface="Nunito Sans Light" pitchFamily="2" charset="77"/>
                      </a:endParaRPr>
                    </a:p>
                  </a:txBody>
                  <a:tcPr anchor="ctr"/>
                </a:tc>
                <a:tc>
                  <a:txBody>
                    <a:bodyPr/>
                    <a:lstStyle/>
                    <a:p>
                      <a:endParaRPr lang="en-GB" sz="1200" b="0" i="0">
                        <a:latin typeface="Nunito Sans Light" pitchFamily="2" charset="77"/>
                      </a:endParaRPr>
                    </a:p>
                  </a:txBody>
                  <a:tcPr anchor="ctr"/>
                </a:tc>
                <a:extLst>
                  <a:ext uri="{0D108BD9-81ED-4DB2-BD59-A6C34878D82A}">
                    <a16:rowId xmlns:a16="http://schemas.microsoft.com/office/drawing/2014/main" val="1453628781"/>
                  </a:ext>
                </a:extLst>
              </a:tr>
              <a:tr h="416180">
                <a:tc>
                  <a:txBody>
                    <a:bodyPr/>
                    <a:lstStyle/>
                    <a:p>
                      <a:pPr>
                        <a:lnSpc>
                          <a:spcPct val="100000"/>
                        </a:lnSpc>
                        <a:spcBef>
                          <a:spcPts val="0"/>
                        </a:spcBef>
                      </a:pPr>
                      <a:r>
                        <a:rPr lang="en-SG" sz="1200" b="0" i="0" dirty="0">
                          <a:latin typeface="Nunito Sans Light" pitchFamily="2" charset="77"/>
                        </a:rPr>
                        <a:t>Proximity to Amenities</a:t>
                      </a:r>
                    </a:p>
                  </a:txBody>
                  <a:tcPr anchor="ctr"/>
                </a:tc>
                <a:tc>
                  <a:txBody>
                    <a:bodyPr/>
                    <a:lstStyle/>
                    <a:p>
                      <a:endParaRPr lang="en-GB" sz="1200" b="0" i="0" dirty="0">
                        <a:latin typeface="Nunito Sans Light" pitchFamily="2" charset="77"/>
                      </a:endParaRPr>
                    </a:p>
                  </a:txBody>
                  <a:tcPr anchor="ctr"/>
                </a:tc>
                <a:tc>
                  <a:txBody>
                    <a:bodyPr/>
                    <a:lstStyle/>
                    <a:p>
                      <a:endParaRPr lang="en-GB" sz="1200" b="0" i="0">
                        <a:latin typeface="Nunito Sans Light" pitchFamily="2" charset="77"/>
                      </a:endParaRPr>
                    </a:p>
                  </a:txBody>
                  <a:tcPr anchor="ctr"/>
                </a:tc>
                <a:extLst>
                  <a:ext uri="{0D108BD9-81ED-4DB2-BD59-A6C34878D82A}">
                    <a16:rowId xmlns:a16="http://schemas.microsoft.com/office/drawing/2014/main" val="3995063640"/>
                  </a:ext>
                </a:extLst>
              </a:tr>
              <a:tr h="416180">
                <a:tc>
                  <a:txBody>
                    <a:bodyPr/>
                    <a:lstStyle/>
                    <a:p>
                      <a:pPr>
                        <a:lnSpc>
                          <a:spcPct val="100000"/>
                        </a:lnSpc>
                        <a:spcBef>
                          <a:spcPts val="0"/>
                        </a:spcBef>
                      </a:pPr>
                      <a:r>
                        <a:rPr lang="en-SG" sz="1200" b="0" i="0" dirty="0">
                          <a:latin typeface="Nunito Sans Light" pitchFamily="2" charset="77"/>
                        </a:rPr>
                        <a:t>Enterprise 360 Opportunity 360 Score</a:t>
                      </a:r>
                    </a:p>
                  </a:txBody>
                  <a:tcPr anchor="ctr"/>
                </a:tc>
                <a:tc>
                  <a:txBody>
                    <a:bodyPr/>
                    <a:lstStyle/>
                    <a:p>
                      <a:endParaRPr lang="en-GB" sz="1200" b="0" i="0">
                        <a:latin typeface="Nunito Sans Light" pitchFamily="2" charset="77"/>
                      </a:endParaRPr>
                    </a:p>
                  </a:txBody>
                  <a:tcPr anchor="ctr"/>
                </a:tc>
                <a:tc>
                  <a:txBody>
                    <a:bodyPr/>
                    <a:lstStyle/>
                    <a:p>
                      <a:endParaRPr lang="en-GB" sz="1200" b="0" i="0">
                        <a:latin typeface="Nunito Sans Light" pitchFamily="2" charset="77"/>
                      </a:endParaRPr>
                    </a:p>
                  </a:txBody>
                  <a:tcPr anchor="ctr"/>
                </a:tc>
                <a:extLst>
                  <a:ext uri="{0D108BD9-81ED-4DB2-BD59-A6C34878D82A}">
                    <a16:rowId xmlns:a16="http://schemas.microsoft.com/office/drawing/2014/main" val="4109684928"/>
                  </a:ext>
                </a:extLst>
              </a:tr>
              <a:tr h="416180">
                <a:tc>
                  <a:txBody>
                    <a:bodyPr/>
                    <a:lstStyle/>
                    <a:p>
                      <a:pPr>
                        <a:lnSpc>
                          <a:spcPct val="100000"/>
                        </a:lnSpc>
                        <a:spcBef>
                          <a:spcPts val="0"/>
                        </a:spcBef>
                      </a:pPr>
                      <a:r>
                        <a:rPr lang="en-SG" sz="1200" b="0" i="0" dirty="0">
                          <a:latin typeface="Nunito Sans Light" pitchFamily="2" charset="77"/>
                        </a:rPr>
                        <a:t>Walk Score</a:t>
                      </a:r>
                    </a:p>
                  </a:txBody>
                  <a:tcPr anchor="ctr"/>
                </a:tc>
                <a:tc>
                  <a:txBody>
                    <a:bodyPr/>
                    <a:lstStyle/>
                    <a:p>
                      <a:endParaRPr lang="en-GB" sz="1200" b="0" i="0" dirty="0">
                        <a:latin typeface="Nunito Sans Light" pitchFamily="2" charset="77"/>
                      </a:endParaRPr>
                    </a:p>
                  </a:txBody>
                  <a:tcPr anchor="ctr"/>
                </a:tc>
                <a:tc>
                  <a:txBody>
                    <a:bodyPr/>
                    <a:lstStyle/>
                    <a:p>
                      <a:endParaRPr lang="en-GB" sz="1200" b="0" i="0">
                        <a:latin typeface="Nunito Sans Light" pitchFamily="2" charset="77"/>
                      </a:endParaRPr>
                    </a:p>
                  </a:txBody>
                  <a:tcPr anchor="ctr"/>
                </a:tc>
                <a:extLst>
                  <a:ext uri="{0D108BD9-81ED-4DB2-BD59-A6C34878D82A}">
                    <a16:rowId xmlns:a16="http://schemas.microsoft.com/office/drawing/2014/main" val="625121243"/>
                  </a:ext>
                </a:extLst>
              </a:tr>
              <a:tr h="416180">
                <a:tc>
                  <a:txBody>
                    <a:bodyPr/>
                    <a:lstStyle/>
                    <a:p>
                      <a:pPr>
                        <a:lnSpc>
                          <a:spcPct val="100000"/>
                        </a:lnSpc>
                        <a:spcBef>
                          <a:spcPts val="0"/>
                        </a:spcBef>
                      </a:pPr>
                      <a:r>
                        <a:rPr lang="en-SG" sz="1200" b="0" i="0" dirty="0">
                          <a:latin typeface="Nunito Sans Light" pitchFamily="2" charset="77"/>
                        </a:rPr>
                        <a:t>Distance from Employment </a:t>
                      </a:r>
                      <a:r>
                        <a:rPr lang="en-SG" sz="1200" b="0" i="0" dirty="0" err="1">
                          <a:latin typeface="Nunito Sans Light" pitchFamily="2" charset="77"/>
                        </a:rPr>
                        <a:t>Centers</a:t>
                      </a:r>
                      <a:endParaRPr lang="en-SG" sz="1200" b="0" i="0" dirty="0">
                        <a:latin typeface="Nunito Sans Light" pitchFamily="2" charset="77"/>
                      </a:endParaRPr>
                    </a:p>
                  </a:txBody>
                  <a:tcPr anchor="ctr"/>
                </a:tc>
                <a:tc>
                  <a:txBody>
                    <a:bodyPr/>
                    <a:lstStyle/>
                    <a:p>
                      <a:endParaRPr lang="en-GB" sz="1200" b="0" i="0">
                        <a:latin typeface="Nunito Sans Light" pitchFamily="2" charset="77"/>
                      </a:endParaRPr>
                    </a:p>
                  </a:txBody>
                  <a:tcPr anchor="ctr"/>
                </a:tc>
                <a:tc>
                  <a:txBody>
                    <a:bodyPr/>
                    <a:lstStyle/>
                    <a:p>
                      <a:endParaRPr lang="en-GB" sz="1200" b="0" i="0">
                        <a:latin typeface="Nunito Sans Light" pitchFamily="2" charset="77"/>
                      </a:endParaRPr>
                    </a:p>
                  </a:txBody>
                  <a:tcPr anchor="ctr"/>
                </a:tc>
                <a:extLst>
                  <a:ext uri="{0D108BD9-81ED-4DB2-BD59-A6C34878D82A}">
                    <a16:rowId xmlns:a16="http://schemas.microsoft.com/office/drawing/2014/main" val="1639334118"/>
                  </a:ext>
                </a:extLst>
              </a:tr>
              <a:tr h="418542">
                <a:tc>
                  <a:txBody>
                    <a:bodyPr/>
                    <a:lstStyle/>
                    <a:p>
                      <a:pPr>
                        <a:lnSpc>
                          <a:spcPct val="100000"/>
                        </a:lnSpc>
                        <a:spcBef>
                          <a:spcPts val="0"/>
                        </a:spcBef>
                      </a:pPr>
                      <a:r>
                        <a:rPr lang="en-SG" sz="1200" b="0" i="0" dirty="0">
                          <a:latin typeface="Nunito Sans Light" pitchFamily="2" charset="77"/>
                        </a:rPr>
                        <a:t>Located in </a:t>
                      </a:r>
                      <a:r>
                        <a:rPr lang="en-SG" sz="1200" b="0" i="0" dirty="0" err="1">
                          <a:latin typeface="Nunito Sans Light" pitchFamily="2" charset="77"/>
                        </a:rPr>
                        <a:t>Neighborhood</a:t>
                      </a:r>
                      <a:r>
                        <a:rPr lang="en-SG" sz="1200" b="0" i="0" dirty="0">
                          <a:latin typeface="Nunito Sans Light" pitchFamily="2" charset="77"/>
                        </a:rPr>
                        <a:t> Investment Activity Areas</a:t>
                      </a:r>
                    </a:p>
                  </a:txBody>
                  <a:tcPr anchor="ctr"/>
                </a:tc>
                <a:tc>
                  <a:txBody>
                    <a:bodyPr/>
                    <a:lstStyle/>
                    <a:p>
                      <a:endParaRPr lang="en-GB" sz="1200" b="0" i="0">
                        <a:latin typeface="Nunito Sans Light" pitchFamily="2" charset="77"/>
                      </a:endParaRPr>
                    </a:p>
                  </a:txBody>
                  <a:tcPr anchor="ctr"/>
                </a:tc>
                <a:tc>
                  <a:txBody>
                    <a:bodyPr/>
                    <a:lstStyle/>
                    <a:p>
                      <a:endParaRPr lang="en-GB" sz="1200" b="0" i="0" dirty="0">
                        <a:latin typeface="Nunito Sans Light" pitchFamily="2" charset="77"/>
                      </a:endParaRPr>
                    </a:p>
                  </a:txBody>
                  <a:tcPr anchor="ctr"/>
                </a:tc>
                <a:extLst>
                  <a:ext uri="{0D108BD9-81ED-4DB2-BD59-A6C34878D82A}">
                    <a16:rowId xmlns:a16="http://schemas.microsoft.com/office/drawing/2014/main" val="2559037313"/>
                  </a:ext>
                </a:extLst>
              </a:tr>
              <a:tr h="416180">
                <a:tc>
                  <a:txBody>
                    <a:bodyPr/>
                    <a:lstStyle/>
                    <a:p>
                      <a:pPr>
                        <a:lnSpc>
                          <a:spcPct val="100000"/>
                        </a:lnSpc>
                        <a:spcBef>
                          <a:spcPts val="0"/>
                        </a:spcBef>
                      </a:pPr>
                      <a:r>
                        <a:rPr lang="en-SG" sz="1200" b="0" i="0" dirty="0">
                          <a:latin typeface="Nunito Sans Light" pitchFamily="2" charset="77"/>
                        </a:rPr>
                        <a:t>Affordable/Market Rent Differential</a:t>
                      </a:r>
                    </a:p>
                  </a:txBody>
                  <a:tcPr anchor="ctr"/>
                </a:tc>
                <a:tc>
                  <a:txBody>
                    <a:bodyPr/>
                    <a:lstStyle/>
                    <a:p>
                      <a:endParaRPr lang="en-GB" sz="1200" b="0" i="0" dirty="0">
                        <a:latin typeface="Nunito Sans Light" pitchFamily="2" charset="77"/>
                      </a:endParaRPr>
                    </a:p>
                  </a:txBody>
                  <a:tcPr anchor="ctr"/>
                </a:tc>
                <a:tc>
                  <a:txBody>
                    <a:bodyPr/>
                    <a:lstStyle/>
                    <a:p>
                      <a:endParaRPr lang="en-GB" sz="1200" b="0" i="0" dirty="0">
                        <a:latin typeface="Nunito Sans Light" pitchFamily="2" charset="77"/>
                      </a:endParaRPr>
                    </a:p>
                  </a:txBody>
                  <a:tcPr anchor="ctr"/>
                </a:tc>
                <a:extLst>
                  <a:ext uri="{0D108BD9-81ED-4DB2-BD59-A6C34878D82A}">
                    <a16:rowId xmlns:a16="http://schemas.microsoft.com/office/drawing/2014/main" val="2427371230"/>
                  </a:ext>
                </a:extLst>
              </a:tr>
              <a:tr h="4185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dirty="0">
                          <a:latin typeface="Nunito Sans Light" pitchFamily="2" charset="77"/>
                        </a:rPr>
                        <a:t>Located in Opportunity or Rising Tide Communities</a:t>
                      </a:r>
                    </a:p>
                  </a:txBody>
                  <a:tcPr anchor="ctr"/>
                </a:tc>
                <a:tc>
                  <a:txBody>
                    <a:bodyPr/>
                    <a:lstStyle/>
                    <a:p>
                      <a:endParaRPr lang="en-GB" sz="1200" b="0" i="0" dirty="0">
                        <a:latin typeface="Nunito Sans Light" pitchFamily="2" charset="77"/>
                      </a:endParaRPr>
                    </a:p>
                  </a:txBody>
                  <a:tcPr anchor="ctr"/>
                </a:tc>
                <a:tc>
                  <a:txBody>
                    <a:bodyPr/>
                    <a:lstStyle/>
                    <a:p>
                      <a:endParaRPr lang="en-GB" sz="1200" b="0" i="0" dirty="0">
                        <a:latin typeface="Nunito Sans Light" pitchFamily="2" charset="77"/>
                      </a:endParaRPr>
                    </a:p>
                  </a:txBody>
                  <a:tcPr anchor="ctr"/>
                </a:tc>
                <a:extLst>
                  <a:ext uri="{0D108BD9-81ED-4DB2-BD59-A6C34878D82A}">
                    <a16:rowId xmlns:a16="http://schemas.microsoft.com/office/drawing/2014/main" val="4010583932"/>
                  </a:ext>
                </a:extLst>
              </a:tr>
              <a:tr h="4185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dirty="0">
                          <a:latin typeface="Nunito Sans Light" pitchFamily="2" charset="77"/>
                        </a:rPr>
                        <a:t>Geospatial shapefiles</a:t>
                      </a:r>
                    </a:p>
                  </a:txBody>
                  <a:tcPr anchor="ctr"/>
                </a:tc>
                <a:tc>
                  <a:txBody>
                    <a:bodyPr/>
                    <a:lstStyle/>
                    <a:p>
                      <a:endParaRPr lang="en-GB" sz="1200" b="0" i="0" dirty="0">
                        <a:latin typeface="Nunito Sans Light" pitchFamily="2" charset="77"/>
                      </a:endParaRPr>
                    </a:p>
                  </a:txBody>
                  <a:tcPr anchor="ctr"/>
                </a:tc>
                <a:tc>
                  <a:txBody>
                    <a:bodyPr/>
                    <a:lstStyle/>
                    <a:p>
                      <a:endParaRPr lang="en-GB" sz="1200" b="0" i="0" dirty="0">
                        <a:latin typeface="Nunito Sans Light" pitchFamily="2" charset="77"/>
                      </a:endParaRPr>
                    </a:p>
                  </a:txBody>
                  <a:tcPr anchor="ctr"/>
                </a:tc>
                <a:extLst>
                  <a:ext uri="{0D108BD9-81ED-4DB2-BD59-A6C34878D82A}">
                    <a16:rowId xmlns:a16="http://schemas.microsoft.com/office/drawing/2014/main" val="727159944"/>
                  </a:ext>
                </a:extLst>
              </a:tr>
            </a:tbl>
          </a:graphicData>
        </a:graphic>
      </p:graphicFrame>
    </p:spTree>
    <p:extLst>
      <p:ext uri="{BB962C8B-B14F-4D97-AF65-F5344CB8AC3E}">
        <p14:creationId xmlns:p14="http://schemas.microsoft.com/office/powerpoint/2010/main" val="2685135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F0992-2451-EC46-A47D-B08BF9F5915A}"/>
              </a:ext>
            </a:extLst>
          </p:cNvPr>
          <p:cNvSpPr>
            <a:spLocks noGrp="1"/>
          </p:cNvSpPr>
          <p:nvPr>
            <p:ph type="ctrTitle"/>
          </p:nvPr>
        </p:nvSpPr>
        <p:spPr>
          <a:xfrm>
            <a:off x="914399" y="0"/>
            <a:ext cx="9010091" cy="692150"/>
          </a:xfrm>
        </p:spPr>
        <p:txBody>
          <a:bodyPr/>
          <a:lstStyle/>
          <a:p>
            <a:r>
              <a:rPr lang="en-GB" dirty="0"/>
              <a:t>Data Manipulation</a:t>
            </a:r>
          </a:p>
        </p:txBody>
      </p:sp>
      <p:sp>
        <p:nvSpPr>
          <p:cNvPr id="7" name="Subtitle 6">
            <a:extLst>
              <a:ext uri="{FF2B5EF4-FFF2-40B4-BE49-F238E27FC236}">
                <a16:creationId xmlns:a16="http://schemas.microsoft.com/office/drawing/2014/main" id="{8E76A1D1-356A-B94B-B5B8-83F1B57A1DA7}"/>
              </a:ext>
            </a:extLst>
          </p:cNvPr>
          <p:cNvSpPr>
            <a:spLocks noGrp="1"/>
          </p:cNvSpPr>
          <p:nvPr>
            <p:ph type="subTitle" idx="1"/>
          </p:nvPr>
        </p:nvSpPr>
        <p:spPr>
          <a:xfrm>
            <a:off x="914399" y="692151"/>
            <a:ext cx="10515601" cy="1368424"/>
          </a:xfrm>
        </p:spPr>
        <p:txBody>
          <a:bodyPr/>
          <a:lstStyle/>
          <a:p>
            <a:r>
              <a:rPr lang="en-GB" sz="1400" dirty="0"/>
              <a:t>Some commentary about data manipulation</a:t>
            </a:r>
          </a:p>
        </p:txBody>
      </p:sp>
      <p:graphicFrame>
        <p:nvGraphicFramePr>
          <p:cNvPr id="5" name="Table 4">
            <a:extLst>
              <a:ext uri="{FF2B5EF4-FFF2-40B4-BE49-F238E27FC236}">
                <a16:creationId xmlns:a16="http://schemas.microsoft.com/office/drawing/2014/main" id="{BE67F948-A885-1E4D-8D3A-0F6FDC4D2F65}"/>
              </a:ext>
            </a:extLst>
          </p:cNvPr>
          <p:cNvGraphicFramePr>
            <a:graphicFrameLocks noGrp="1"/>
          </p:cNvGraphicFramePr>
          <p:nvPr>
            <p:extLst>
              <p:ext uri="{D42A27DB-BD31-4B8C-83A1-F6EECF244321}">
                <p14:modId xmlns:p14="http://schemas.microsoft.com/office/powerpoint/2010/main" val="2877458684"/>
              </p:ext>
            </p:extLst>
          </p:nvPr>
        </p:nvGraphicFramePr>
        <p:xfrm>
          <a:off x="917222" y="2060575"/>
          <a:ext cx="10539046" cy="4091580"/>
        </p:xfrm>
        <a:graphic>
          <a:graphicData uri="http://schemas.openxmlformats.org/drawingml/2006/table">
            <a:tbl>
              <a:tblPr firstRow="1" bandRow="1">
                <a:tableStyleId>{5C22544A-7EE6-4342-B048-85BDC9FD1C3A}</a:tableStyleId>
              </a:tblPr>
              <a:tblGrid>
                <a:gridCol w="3807178">
                  <a:extLst>
                    <a:ext uri="{9D8B030D-6E8A-4147-A177-3AD203B41FA5}">
                      <a16:colId xmlns:a16="http://schemas.microsoft.com/office/drawing/2014/main" val="2646679225"/>
                    </a:ext>
                  </a:extLst>
                </a:gridCol>
                <a:gridCol w="6731868">
                  <a:extLst>
                    <a:ext uri="{9D8B030D-6E8A-4147-A177-3AD203B41FA5}">
                      <a16:colId xmlns:a16="http://schemas.microsoft.com/office/drawing/2014/main" val="2261753113"/>
                    </a:ext>
                  </a:extLst>
                </a:gridCol>
              </a:tblGrid>
              <a:tr h="454620">
                <a:tc>
                  <a:txBody>
                    <a:bodyPr/>
                    <a:lstStyle/>
                    <a:p>
                      <a:r>
                        <a:rPr lang="en-GB" sz="1600" b="1" i="0" dirty="0">
                          <a:solidFill>
                            <a:srgbClr val="FFCB05"/>
                          </a:solidFill>
                          <a:latin typeface="Nunito Sans" pitchFamily="2" charset="77"/>
                        </a:rPr>
                        <a:t>Data Type</a:t>
                      </a:r>
                    </a:p>
                  </a:txBody>
                  <a:tcPr anchor="ctr">
                    <a:solidFill>
                      <a:srgbClr val="002060"/>
                    </a:solidFill>
                  </a:tcPr>
                </a:tc>
                <a:tc>
                  <a:txBody>
                    <a:bodyPr/>
                    <a:lstStyle/>
                    <a:p>
                      <a:r>
                        <a:rPr lang="en-GB" sz="1600" b="1" i="0" dirty="0">
                          <a:solidFill>
                            <a:srgbClr val="FFCB05"/>
                          </a:solidFill>
                          <a:latin typeface="Nunito Sans" pitchFamily="2" charset="77"/>
                        </a:rPr>
                        <a:t>Manipulation</a:t>
                      </a:r>
                    </a:p>
                  </a:txBody>
                  <a:tcPr anchor="ctr">
                    <a:solidFill>
                      <a:srgbClr val="00274C"/>
                    </a:solidFill>
                  </a:tcPr>
                </a:tc>
                <a:extLst>
                  <a:ext uri="{0D108BD9-81ED-4DB2-BD59-A6C34878D82A}">
                    <a16:rowId xmlns:a16="http://schemas.microsoft.com/office/drawing/2014/main" val="3767179639"/>
                  </a:ext>
                </a:extLst>
              </a:tr>
              <a:tr h="454620">
                <a:tc>
                  <a:txBody>
                    <a:bodyPr/>
                    <a:lstStyle/>
                    <a:p>
                      <a:pPr>
                        <a:lnSpc>
                          <a:spcPct val="100000"/>
                        </a:lnSpc>
                        <a:spcBef>
                          <a:spcPts val="0"/>
                        </a:spcBef>
                      </a:pPr>
                      <a:r>
                        <a:rPr lang="en-SG" sz="1200" b="0" i="0" dirty="0">
                          <a:latin typeface="Nunito Sans" pitchFamily="2" charset="77"/>
                        </a:rPr>
                        <a:t>Proximity to Transportation</a:t>
                      </a:r>
                    </a:p>
                  </a:txBody>
                  <a:tcPr anchor="ctr"/>
                </a:tc>
                <a:tc>
                  <a:txBody>
                    <a:bodyPr/>
                    <a:lstStyle/>
                    <a:p>
                      <a:endParaRPr lang="en-GB" sz="1200" b="0" i="0" dirty="0">
                        <a:latin typeface="Nunito Sans" pitchFamily="2" charset="77"/>
                      </a:endParaRPr>
                    </a:p>
                  </a:txBody>
                  <a:tcPr anchor="ctr"/>
                </a:tc>
                <a:extLst>
                  <a:ext uri="{0D108BD9-81ED-4DB2-BD59-A6C34878D82A}">
                    <a16:rowId xmlns:a16="http://schemas.microsoft.com/office/drawing/2014/main" val="1453628781"/>
                  </a:ext>
                </a:extLst>
              </a:tr>
              <a:tr h="454620">
                <a:tc>
                  <a:txBody>
                    <a:bodyPr/>
                    <a:lstStyle/>
                    <a:p>
                      <a:pPr>
                        <a:lnSpc>
                          <a:spcPct val="100000"/>
                        </a:lnSpc>
                        <a:spcBef>
                          <a:spcPts val="0"/>
                        </a:spcBef>
                      </a:pPr>
                      <a:r>
                        <a:rPr lang="en-SG" sz="1200" b="0" i="0" dirty="0">
                          <a:latin typeface="Nunito Sans" pitchFamily="2" charset="77"/>
                        </a:rPr>
                        <a:t>Proximity to Amenities</a:t>
                      </a:r>
                    </a:p>
                  </a:txBody>
                  <a:tcPr anchor="ctr"/>
                </a:tc>
                <a:tc>
                  <a:txBody>
                    <a:bodyPr/>
                    <a:lstStyle/>
                    <a:p>
                      <a:endParaRPr lang="en-GB" sz="1200" b="0" i="0">
                        <a:latin typeface="Nunito Sans" pitchFamily="2" charset="77"/>
                      </a:endParaRPr>
                    </a:p>
                  </a:txBody>
                  <a:tcPr anchor="ctr"/>
                </a:tc>
                <a:extLst>
                  <a:ext uri="{0D108BD9-81ED-4DB2-BD59-A6C34878D82A}">
                    <a16:rowId xmlns:a16="http://schemas.microsoft.com/office/drawing/2014/main" val="3995063640"/>
                  </a:ext>
                </a:extLst>
              </a:tr>
              <a:tr h="454620">
                <a:tc>
                  <a:txBody>
                    <a:bodyPr/>
                    <a:lstStyle/>
                    <a:p>
                      <a:pPr>
                        <a:lnSpc>
                          <a:spcPct val="100000"/>
                        </a:lnSpc>
                        <a:spcBef>
                          <a:spcPts val="0"/>
                        </a:spcBef>
                      </a:pPr>
                      <a:r>
                        <a:rPr lang="en-SG" sz="1200" b="0" i="0" dirty="0">
                          <a:latin typeface="Nunito Sans" pitchFamily="2" charset="77"/>
                        </a:rPr>
                        <a:t>Enterprise 360 Opportunity 360 Score</a:t>
                      </a:r>
                    </a:p>
                  </a:txBody>
                  <a:tcPr anchor="ctr"/>
                </a:tc>
                <a:tc>
                  <a:txBody>
                    <a:bodyPr/>
                    <a:lstStyle/>
                    <a:p>
                      <a:endParaRPr lang="en-GB" sz="1200" b="0" i="0">
                        <a:latin typeface="Nunito Sans" pitchFamily="2" charset="77"/>
                      </a:endParaRPr>
                    </a:p>
                  </a:txBody>
                  <a:tcPr anchor="ctr"/>
                </a:tc>
                <a:extLst>
                  <a:ext uri="{0D108BD9-81ED-4DB2-BD59-A6C34878D82A}">
                    <a16:rowId xmlns:a16="http://schemas.microsoft.com/office/drawing/2014/main" val="4109684928"/>
                  </a:ext>
                </a:extLst>
              </a:tr>
              <a:tr h="454620">
                <a:tc>
                  <a:txBody>
                    <a:bodyPr/>
                    <a:lstStyle/>
                    <a:p>
                      <a:pPr>
                        <a:lnSpc>
                          <a:spcPct val="100000"/>
                        </a:lnSpc>
                        <a:spcBef>
                          <a:spcPts val="0"/>
                        </a:spcBef>
                      </a:pPr>
                      <a:r>
                        <a:rPr lang="en-SG" sz="1200" b="0" i="0" dirty="0">
                          <a:latin typeface="Nunito Sans" pitchFamily="2" charset="77"/>
                        </a:rPr>
                        <a:t>Walk Score</a:t>
                      </a:r>
                    </a:p>
                  </a:txBody>
                  <a:tcPr anchor="ctr"/>
                </a:tc>
                <a:tc>
                  <a:txBody>
                    <a:bodyPr/>
                    <a:lstStyle/>
                    <a:p>
                      <a:endParaRPr lang="en-GB" sz="1200" b="0" i="0" dirty="0">
                        <a:latin typeface="Nunito Sans" pitchFamily="2" charset="77"/>
                      </a:endParaRPr>
                    </a:p>
                  </a:txBody>
                  <a:tcPr anchor="ctr"/>
                </a:tc>
                <a:extLst>
                  <a:ext uri="{0D108BD9-81ED-4DB2-BD59-A6C34878D82A}">
                    <a16:rowId xmlns:a16="http://schemas.microsoft.com/office/drawing/2014/main" val="625121243"/>
                  </a:ext>
                </a:extLst>
              </a:tr>
              <a:tr h="454620">
                <a:tc>
                  <a:txBody>
                    <a:bodyPr/>
                    <a:lstStyle/>
                    <a:p>
                      <a:pPr>
                        <a:lnSpc>
                          <a:spcPct val="100000"/>
                        </a:lnSpc>
                        <a:spcBef>
                          <a:spcPts val="0"/>
                        </a:spcBef>
                      </a:pPr>
                      <a:r>
                        <a:rPr lang="en-SG" sz="1200" b="0" i="0" dirty="0">
                          <a:latin typeface="Nunito Sans" pitchFamily="2" charset="77"/>
                        </a:rPr>
                        <a:t>Distance from Employment </a:t>
                      </a:r>
                      <a:r>
                        <a:rPr lang="en-SG" sz="1200" b="0" i="0" dirty="0" err="1">
                          <a:latin typeface="Nunito Sans" pitchFamily="2" charset="77"/>
                        </a:rPr>
                        <a:t>Centers</a:t>
                      </a:r>
                      <a:endParaRPr lang="en-SG" sz="1200" b="0" i="0" dirty="0">
                        <a:latin typeface="Nunito Sans" pitchFamily="2" charset="77"/>
                      </a:endParaRPr>
                    </a:p>
                  </a:txBody>
                  <a:tcPr anchor="ctr"/>
                </a:tc>
                <a:tc>
                  <a:txBody>
                    <a:bodyPr/>
                    <a:lstStyle/>
                    <a:p>
                      <a:endParaRPr lang="en-GB" sz="1200" b="0" i="0">
                        <a:latin typeface="Nunito Sans" pitchFamily="2" charset="77"/>
                      </a:endParaRPr>
                    </a:p>
                  </a:txBody>
                  <a:tcPr anchor="ctr"/>
                </a:tc>
                <a:extLst>
                  <a:ext uri="{0D108BD9-81ED-4DB2-BD59-A6C34878D82A}">
                    <a16:rowId xmlns:a16="http://schemas.microsoft.com/office/drawing/2014/main" val="1639334118"/>
                  </a:ext>
                </a:extLst>
              </a:tr>
              <a:tr h="454620">
                <a:tc>
                  <a:txBody>
                    <a:bodyPr/>
                    <a:lstStyle/>
                    <a:p>
                      <a:pPr>
                        <a:lnSpc>
                          <a:spcPct val="100000"/>
                        </a:lnSpc>
                        <a:spcBef>
                          <a:spcPts val="0"/>
                        </a:spcBef>
                      </a:pPr>
                      <a:r>
                        <a:rPr lang="en-SG" sz="1200" b="0" i="0" dirty="0">
                          <a:latin typeface="Nunito Sans" pitchFamily="2" charset="77"/>
                        </a:rPr>
                        <a:t>Located in </a:t>
                      </a:r>
                      <a:r>
                        <a:rPr lang="en-SG" sz="1200" b="0" i="0" dirty="0" err="1">
                          <a:latin typeface="Nunito Sans" pitchFamily="2" charset="77"/>
                        </a:rPr>
                        <a:t>Neighborhood</a:t>
                      </a:r>
                      <a:r>
                        <a:rPr lang="en-SG" sz="1200" b="0" i="0" dirty="0">
                          <a:latin typeface="Nunito Sans" pitchFamily="2" charset="77"/>
                        </a:rPr>
                        <a:t> Investment Activity Areas</a:t>
                      </a:r>
                    </a:p>
                  </a:txBody>
                  <a:tcPr anchor="ctr"/>
                </a:tc>
                <a:tc>
                  <a:txBody>
                    <a:bodyPr/>
                    <a:lstStyle/>
                    <a:p>
                      <a:endParaRPr lang="en-GB" sz="1200" b="0" i="0">
                        <a:latin typeface="Nunito Sans" pitchFamily="2" charset="77"/>
                      </a:endParaRPr>
                    </a:p>
                  </a:txBody>
                  <a:tcPr anchor="ctr"/>
                </a:tc>
                <a:extLst>
                  <a:ext uri="{0D108BD9-81ED-4DB2-BD59-A6C34878D82A}">
                    <a16:rowId xmlns:a16="http://schemas.microsoft.com/office/drawing/2014/main" val="2559037313"/>
                  </a:ext>
                </a:extLst>
              </a:tr>
              <a:tr h="454620">
                <a:tc>
                  <a:txBody>
                    <a:bodyPr/>
                    <a:lstStyle/>
                    <a:p>
                      <a:pPr>
                        <a:lnSpc>
                          <a:spcPct val="100000"/>
                        </a:lnSpc>
                        <a:spcBef>
                          <a:spcPts val="0"/>
                        </a:spcBef>
                      </a:pPr>
                      <a:r>
                        <a:rPr lang="en-SG" sz="1200" b="0" i="0" dirty="0">
                          <a:latin typeface="Nunito Sans" pitchFamily="2" charset="77"/>
                        </a:rPr>
                        <a:t>Affordable/Market Rent Differential</a:t>
                      </a:r>
                    </a:p>
                  </a:txBody>
                  <a:tcPr anchor="ctr"/>
                </a:tc>
                <a:tc>
                  <a:txBody>
                    <a:bodyPr/>
                    <a:lstStyle/>
                    <a:p>
                      <a:endParaRPr lang="en-GB" sz="1200" b="0" i="0" dirty="0">
                        <a:latin typeface="Nunito Sans" pitchFamily="2" charset="77"/>
                      </a:endParaRPr>
                    </a:p>
                  </a:txBody>
                  <a:tcPr anchor="ctr"/>
                </a:tc>
                <a:extLst>
                  <a:ext uri="{0D108BD9-81ED-4DB2-BD59-A6C34878D82A}">
                    <a16:rowId xmlns:a16="http://schemas.microsoft.com/office/drawing/2014/main" val="2427371230"/>
                  </a:ext>
                </a:extLst>
              </a:tr>
              <a:tr h="4546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dirty="0">
                          <a:latin typeface="Nunito Sans" pitchFamily="2" charset="77"/>
                        </a:rPr>
                        <a:t>Located in Opportunity or Rising Tide Communities</a:t>
                      </a:r>
                    </a:p>
                  </a:txBody>
                  <a:tcPr anchor="ctr"/>
                </a:tc>
                <a:tc>
                  <a:txBody>
                    <a:bodyPr/>
                    <a:lstStyle/>
                    <a:p>
                      <a:endParaRPr lang="en-GB" sz="1200" b="0" i="0" dirty="0">
                        <a:latin typeface="Nunito Sans" pitchFamily="2" charset="77"/>
                      </a:endParaRPr>
                    </a:p>
                  </a:txBody>
                  <a:tcPr anchor="ctr"/>
                </a:tc>
                <a:extLst>
                  <a:ext uri="{0D108BD9-81ED-4DB2-BD59-A6C34878D82A}">
                    <a16:rowId xmlns:a16="http://schemas.microsoft.com/office/drawing/2014/main" val="4010583932"/>
                  </a:ext>
                </a:extLst>
              </a:tr>
            </a:tbl>
          </a:graphicData>
        </a:graphic>
      </p:graphicFrame>
    </p:spTree>
    <p:extLst>
      <p:ext uri="{BB962C8B-B14F-4D97-AF65-F5344CB8AC3E}">
        <p14:creationId xmlns:p14="http://schemas.microsoft.com/office/powerpoint/2010/main" val="4085477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21AF-227C-7F48-A9EC-9C2806DCCA25}"/>
              </a:ext>
            </a:extLst>
          </p:cNvPr>
          <p:cNvSpPr>
            <a:spLocks noGrp="1"/>
          </p:cNvSpPr>
          <p:nvPr>
            <p:ph type="ctrTitle"/>
          </p:nvPr>
        </p:nvSpPr>
        <p:spPr/>
        <p:txBody>
          <a:bodyPr/>
          <a:lstStyle/>
          <a:p>
            <a:r>
              <a:rPr lang="en-GB" dirty="0"/>
              <a:t>Data management strategy</a:t>
            </a:r>
          </a:p>
        </p:txBody>
      </p:sp>
      <p:sp>
        <p:nvSpPr>
          <p:cNvPr id="3" name="Text Placeholder 2">
            <a:extLst>
              <a:ext uri="{FF2B5EF4-FFF2-40B4-BE49-F238E27FC236}">
                <a16:creationId xmlns:a16="http://schemas.microsoft.com/office/drawing/2014/main" id="{EC9F31CE-49DD-B74A-A8FF-E52A97437505}"/>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B58C2C5A-7D54-8149-B51B-FF52D7EFD187}"/>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27139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D3AC0-D9A3-5244-B92F-F15D12B2E089}"/>
              </a:ext>
            </a:extLst>
          </p:cNvPr>
          <p:cNvSpPr>
            <a:spLocks noGrp="1"/>
          </p:cNvSpPr>
          <p:nvPr>
            <p:ph type="ctrTitle"/>
          </p:nvPr>
        </p:nvSpPr>
        <p:spPr/>
        <p:txBody>
          <a:bodyPr/>
          <a:lstStyle/>
          <a:p>
            <a:r>
              <a:rPr lang="en-GB" dirty="0"/>
              <a:t>Analysis and Visualization</a:t>
            </a:r>
          </a:p>
        </p:txBody>
      </p:sp>
      <p:sp>
        <p:nvSpPr>
          <p:cNvPr id="9" name="Text Placeholder 8">
            <a:extLst>
              <a:ext uri="{FF2B5EF4-FFF2-40B4-BE49-F238E27FC236}">
                <a16:creationId xmlns:a16="http://schemas.microsoft.com/office/drawing/2014/main" id="{CD120A8C-FCA0-A141-9508-EEA312F63DEF}"/>
              </a:ext>
            </a:extLst>
          </p:cNvPr>
          <p:cNvSpPr>
            <a:spLocks noGrp="1"/>
          </p:cNvSpPr>
          <p:nvPr>
            <p:ph type="body" sz="quarter" idx="14"/>
          </p:nvPr>
        </p:nvSpPr>
        <p:spPr/>
        <p:txBody>
          <a:bodyPr/>
          <a:lstStyle/>
          <a:p>
            <a:r>
              <a:rPr lang="en-GB" dirty="0"/>
              <a:t>Commentary</a:t>
            </a:r>
          </a:p>
        </p:txBody>
      </p:sp>
      <p:sp>
        <p:nvSpPr>
          <p:cNvPr id="10" name="Content Placeholder 9">
            <a:extLst>
              <a:ext uri="{FF2B5EF4-FFF2-40B4-BE49-F238E27FC236}">
                <a16:creationId xmlns:a16="http://schemas.microsoft.com/office/drawing/2014/main" id="{7EF204C0-3EB1-894A-AAEE-068291BF79F0}"/>
              </a:ext>
            </a:extLst>
          </p:cNvPr>
          <p:cNvSpPr>
            <a:spLocks noGrp="1"/>
          </p:cNvSpPr>
          <p:nvPr>
            <p:ph sz="quarter" idx="16"/>
          </p:nvPr>
        </p:nvSpPr>
        <p:spPr/>
        <p:txBody>
          <a:bodyPr/>
          <a:lstStyle/>
          <a:p>
            <a:r>
              <a:rPr lang="en-GB" dirty="0"/>
              <a:t>Distribution of properties with high MSDHA Scores</a:t>
            </a:r>
          </a:p>
        </p:txBody>
      </p:sp>
      <p:pic>
        <p:nvPicPr>
          <p:cNvPr id="12" name="Content Placeholder 11">
            <a:extLst>
              <a:ext uri="{FF2B5EF4-FFF2-40B4-BE49-F238E27FC236}">
                <a16:creationId xmlns:a16="http://schemas.microsoft.com/office/drawing/2014/main" id="{2D904BBB-1603-FD42-B89E-A2545EFAB191}"/>
              </a:ext>
            </a:extLst>
          </p:cNvPr>
          <p:cNvPicPr>
            <a:picLocks noGrp="1" noChangeAspect="1"/>
          </p:cNvPicPr>
          <p:nvPr>
            <p:ph sz="quarter" idx="17"/>
          </p:nvPr>
        </p:nvPicPr>
        <p:blipFill>
          <a:blip r:embed="rId2"/>
          <a:stretch>
            <a:fillRect/>
          </a:stretch>
        </p:blipFill>
        <p:spPr>
          <a:xfrm>
            <a:off x="6400800" y="1180219"/>
            <a:ext cx="5029200" cy="4545989"/>
          </a:xfrm>
          <a:prstGeom prst="rect">
            <a:avLst/>
          </a:prstGeom>
        </p:spPr>
      </p:pic>
    </p:spTree>
    <p:extLst>
      <p:ext uri="{BB962C8B-B14F-4D97-AF65-F5344CB8AC3E}">
        <p14:creationId xmlns:p14="http://schemas.microsoft.com/office/powerpoint/2010/main" val="955599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6F03C-AC3B-6249-90C2-4B716DE1072A}"/>
              </a:ext>
            </a:extLst>
          </p:cNvPr>
          <p:cNvSpPr>
            <a:spLocks noGrp="1"/>
          </p:cNvSpPr>
          <p:nvPr>
            <p:ph type="ctrTitle"/>
          </p:nvPr>
        </p:nvSpPr>
        <p:spPr/>
        <p:txBody>
          <a:bodyPr/>
          <a:lstStyle/>
          <a:p>
            <a:r>
              <a:rPr lang="en-GB" dirty="0"/>
              <a:t>Distribution of ideal size plots</a:t>
            </a:r>
          </a:p>
        </p:txBody>
      </p:sp>
      <p:sp>
        <p:nvSpPr>
          <p:cNvPr id="3" name="Text Placeholder 2">
            <a:extLst>
              <a:ext uri="{FF2B5EF4-FFF2-40B4-BE49-F238E27FC236}">
                <a16:creationId xmlns:a16="http://schemas.microsoft.com/office/drawing/2014/main" id="{734F4535-3EF4-7541-AB96-C01C886CD145}"/>
              </a:ext>
            </a:extLst>
          </p:cNvPr>
          <p:cNvSpPr>
            <a:spLocks noGrp="1"/>
          </p:cNvSpPr>
          <p:nvPr>
            <p:ph type="body" sz="quarter" idx="14"/>
          </p:nvPr>
        </p:nvSpPr>
        <p:spPr/>
        <p:txBody>
          <a:bodyPr/>
          <a:lstStyle/>
          <a:p>
            <a:endParaRPr lang="en-GB"/>
          </a:p>
        </p:txBody>
      </p:sp>
      <p:sp>
        <p:nvSpPr>
          <p:cNvPr id="4" name="Content Placeholder 3">
            <a:extLst>
              <a:ext uri="{FF2B5EF4-FFF2-40B4-BE49-F238E27FC236}">
                <a16:creationId xmlns:a16="http://schemas.microsoft.com/office/drawing/2014/main" id="{11B19908-4486-104B-9B2F-D4C3F32F335E}"/>
              </a:ext>
            </a:extLst>
          </p:cNvPr>
          <p:cNvSpPr>
            <a:spLocks noGrp="1"/>
          </p:cNvSpPr>
          <p:nvPr>
            <p:ph sz="quarter" idx="16"/>
          </p:nvPr>
        </p:nvSpPr>
        <p:spPr/>
        <p:txBody>
          <a:bodyPr/>
          <a:lstStyle/>
          <a:p>
            <a:endParaRPr lang="en-GB"/>
          </a:p>
        </p:txBody>
      </p:sp>
      <p:sp>
        <p:nvSpPr>
          <p:cNvPr id="8" name="Content Placeholder 7">
            <a:extLst>
              <a:ext uri="{FF2B5EF4-FFF2-40B4-BE49-F238E27FC236}">
                <a16:creationId xmlns:a16="http://schemas.microsoft.com/office/drawing/2014/main" id="{81C4C287-309A-4049-8A0E-077702B25078}"/>
              </a:ext>
            </a:extLst>
          </p:cNvPr>
          <p:cNvSpPr>
            <a:spLocks noGrp="1"/>
          </p:cNvSpPr>
          <p:nvPr>
            <p:ph sz="quarter" idx="17"/>
          </p:nvPr>
        </p:nvSpPr>
        <p:spPr/>
        <p:txBody>
          <a:bodyPr/>
          <a:lstStyle/>
          <a:p>
            <a:endParaRPr lang="en-GB"/>
          </a:p>
        </p:txBody>
      </p:sp>
      <p:pic>
        <p:nvPicPr>
          <p:cNvPr id="9" name="Picture 8">
            <a:extLst>
              <a:ext uri="{FF2B5EF4-FFF2-40B4-BE49-F238E27FC236}">
                <a16:creationId xmlns:a16="http://schemas.microsoft.com/office/drawing/2014/main" id="{506CD487-EC43-D042-8B99-9E5E82680067}"/>
              </a:ext>
            </a:extLst>
          </p:cNvPr>
          <p:cNvPicPr>
            <a:picLocks noChangeAspect="1"/>
          </p:cNvPicPr>
          <p:nvPr/>
        </p:nvPicPr>
        <p:blipFill>
          <a:blip r:embed="rId2"/>
          <a:stretch>
            <a:fillRect/>
          </a:stretch>
        </p:blipFill>
        <p:spPr>
          <a:xfrm>
            <a:off x="6400800" y="1160463"/>
            <a:ext cx="5561342" cy="5019498"/>
          </a:xfrm>
          <a:prstGeom prst="rect">
            <a:avLst/>
          </a:prstGeom>
        </p:spPr>
      </p:pic>
    </p:spTree>
    <p:extLst>
      <p:ext uri="{BB962C8B-B14F-4D97-AF65-F5344CB8AC3E}">
        <p14:creationId xmlns:p14="http://schemas.microsoft.com/office/powerpoint/2010/main" val="127300792"/>
      </p:ext>
    </p:extLst>
  </p:cSld>
  <p:clrMapOvr>
    <a:masterClrMapping/>
  </p:clrMapOvr>
</p:sld>
</file>

<file path=ppt/theme/theme1.xml><?xml version="1.0" encoding="utf-8"?>
<a:theme xmlns:a="http://schemas.openxmlformats.org/drawingml/2006/main" name="Title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ize_and_blue_template" id="{95B0B35A-F656-BA46-AFA3-4E0914B43ED9}" vid="{093FF16D-C0E9-364E-9E3E-CBAD73EAEB5C}"/>
    </a:ext>
  </a:extLst>
</a:theme>
</file>

<file path=ppt/theme/theme10.xml><?xml version="1.0" encoding="utf-8"?>
<a:theme xmlns:a="http://schemas.openxmlformats.org/drawingml/2006/main" name="Content Slide 6">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ize_and_blue_template" id="{95B0B35A-F656-BA46-AFA3-4E0914B43ED9}" vid="{04EAC8E8-C796-6A4E-8341-CEB7B1516CB4}"/>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ize_and_blue_template" id="{95B0B35A-F656-BA46-AFA3-4E0914B43ED9}" vid="{F1A3DCA4-F135-064B-B1FC-D2A26D050F9D}"/>
    </a:ext>
  </a:extLst>
</a:theme>
</file>

<file path=ppt/theme/theme3.xml><?xml version="1.0" encoding="utf-8"?>
<a:theme xmlns:a="http://schemas.openxmlformats.org/drawingml/2006/main" name="Title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ize_and_blue_template" id="{95B0B35A-F656-BA46-AFA3-4E0914B43ED9}" vid="{EB7959E4-CAD6-A846-9AA2-E58D3C69542F}"/>
    </a:ext>
  </a:extLst>
</a:theme>
</file>

<file path=ppt/theme/theme4.xml><?xml version="1.0" encoding="utf-8"?>
<a:theme xmlns:a="http://schemas.openxmlformats.org/drawingml/2006/main" name="Title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ize_and_blue_template" id="{95B0B35A-F656-BA46-AFA3-4E0914B43ED9}" vid="{806165B6-9CF2-244E-9E82-03DC21A22800}"/>
    </a:ext>
  </a:extLst>
</a:theme>
</file>

<file path=ppt/theme/theme5.xml><?xml version="1.0" encoding="utf-8"?>
<a:theme xmlns:a="http://schemas.openxmlformats.org/drawingml/2006/main" name="Content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ize_and_blue_template" id="{95B0B35A-F656-BA46-AFA3-4E0914B43ED9}" vid="{3F08D603-55C0-F442-B9E7-5DEEE92D7C45}"/>
    </a:ext>
  </a:extLst>
</a:theme>
</file>

<file path=ppt/theme/theme6.xml><?xml version="1.0" encoding="utf-8"?>
<a:theme xmlns:a="http://schemas.openxmlformats.org/drawingml/2006/main" name="Content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ize_and_blue_template" id="{95B0B35A-F656-BA46-AFA3-4E0914B43ED9}" vid="{339A06F7-4DF2-F44A-8FCF-7D31F38B5E64}"/>
    </a:ext>
  </a:extLst>
</a:theme>
</file>

<file path=ppt/theme/theme7.xml><?xml version="1.0" encoding="utf-8"?>
<a:theme xmlns:a="http://schemas.openxmlformats.org/drawingml/2006/main" name="Content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ize_and_blue_template" id="{95B0B35A-F656-BA46-AFA3-4E0914B43ED9}" vid="{22E3DD0C-FE8A-8643-939F-7B2FB3EC8F31}"/>
    </a:ext>
  </a:extLst>
</a:theme>
</file>

<file path=ppt/theme/theme8.xml><?xml version="1.0" encoding="utf-8"?>
<a:theme xmlns:a="http://schemas.openxmlformats.org/drawingml/2006/main" name="Content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ize_and_blue_template" id="{95B0B35A-F656-BA46-AFA3-4E0914B43ED9}" vid="{7D429D04-7465-BA45-A8E7-8EAFCE793338}"/>
    </a:ext>
  </a:extLst>
</a:theme>
</file>

<file path=ppt/theme/theme9.xml><?xml version="1.0" encoding="utf-8"?>
<a:theme xmlns:a="http://schemas.openxmlformats.org/drawingml/2006/main" name="Content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ize_and_blue_template" id="{95B0B35A-F656-BA46-AFA3-4E0914B43ED9}" vid="{8F8F6ADB-2058-214D-A862-842DD3F5C5DF}"/>
    </a:ext>
  </a:extLst>
</a:theme>
</file>

<file path=docProps/app.xml><?xml version="1.0" encoding="utf-8"?>
<Properties xmlns="http://schemas.openxmlformats.org/officeDocument/2006/extended-properties" xmlns:vt="http://schemas.openxmlformats.org/officeDocument/2006/docPropsVTypes">
  <Template/>
  <TotalTime>505</TotalTime>
  <Words>596</Words>
  <Application>Microsoft Macintosh PowerPoint</Application>
  <PresentationFormat>Widescreen</PresentationFormat>
  <Paragraphs>82</Paragraphs>
  <Slides>14</Slides>
  <Notes>1</Notes>
  <HiddenSlides>0</HiddenSlides>
  <MMClips>0</MMClips>
  <ScaleCrop>false</ScaleCrop>
  <HeadingPairs>
    <vt:vector size="6" baseType="variant">
      <vt:variant>
        <vt:lpstr>Fonts Used</vt:lpstr>
      </vt:variant>
      <vt:variant>
        <vt:i4>7</vt:i4>
      </vt:variant>
      <vt:variant>
        <vt:lpstr>Theme</vt:lpstr>
      </vt:variant>
      <vt:variant>
        <vt:i4>10</vt:i4>
      </vt:variant>
      <vt:variant>
        <vt:lpstr>Slide Titles</vt:lpstr>
      </vt:variant>
      <vt:variant>
        <vt:i4>14</vt:i4>
      </vt:variant>
    </vt:vector>
  </HeadingPairs>
  <TitlesOfParts>
    <vt:vector size="31" baseType="lpstr">
      <vt:lpstr>Arial</vt:lpstr>
      <vt:lpstr>Calibri</vt:lpstr>
      <vt:lpstr>Calibri Light</vt:lpstr>
      <vt:lpstr>Nunito Sans</vt:lpstr>
      <vt:lpstr>Nunito Sans ExtraLight</vt:lpstr>
      <vt:lpstr>Nunito Sans Light</vt:lpstr>
      <vt:lpstr>Nunito Sans SemiBold</vt:lpstr>
      <vt:lpstr>Title Slide 2</vt:lpstr>
      <vt:lpstr>Title Slide 3</vt:lpstr>
      <vt:lpstr>Title Slide 4</vt:lpstr>
      <vt:lpstr>Title Slide 5</vt:lpstr>
      <vt:lpstr>Content Slide 1</vt:lpstr>
      <vt:lpstr>Content Slide 2</vt:lpstr>
      <vt:lpstr>Content Slide 3</vt:lpstr>
      <vt:lpstr>Content Slide 4</vt:lpstr>
      <vt:lpstr>Content Slide 5</vt:lpstr>
      <vt:lpstr>Content Slide 6</vt:lpstr>
      <vt:lpstr>Affordable Housing in Kent County</vt:lpstr>
      <vt:lpstr>Table of Contents</vt:lpstr>
      <vt:lpstr>Executive Summary</vt:lpstr>
      <vt:lpstr>Python Libraries Used</vt:lpstr>
      <vt:lpstr>Data Sources</vt:lpstr>
      <vt:lpstr>Data Manipulation</vt:lpstr>
      <vt:lpstr>Data management strategy</vt:lpstr>
      <vt:lpstr>Analysis and Visualization</vt:lpstr>
      <vt:lpstr>Distribution of ideal size plots</vt:lpstr>
      <vt:lpstr>MSDHA score vs Cost per acre</vt:lpstr>
      <vt:lpstr>Plot level information</vt:lpstr>
      <vt:lpstr>Future enhancements</vt:lpstr>
      <vt:lpstr>Statement of Work</vt:lpstr>
      <vt:lpstr>Future Enhancement References &amp; 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Microsoft Office User</dc:creator>
  <cp:lastModifiedBy>Koon Leong HO</cp:lastModifiedBy>
  <cp:revision>31</cp:revision>
  <dcterms:created xsi:type="dcterms:W3CDTF">2019-11-08T16:47:49Z</dcterms:created>
  <dcterms:modified xsi:type="dcterms:W3CDTF">2021-01-29T15:20:08Z</dcterms:modified>
</cp:coreProperties>
</file>